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7"/>
  </p:notesMasterIdLst>
  <p:sldIdLst>
    <p:sldId id="256" r:id="rId2"/>
    <p:sldId id="257" r:id="rId3"/>
    <p:sldId id="260" r:id="rId4"/>
    <p:sldId id="258" r:id="rId5"/>
    <p:sldId id="290" r:id="rId6"/>
    <p:sldId id="291" r:id="rId7"/>
    <p:sldId id="262" r:id="rId8"/>
    <p:sldId id="287" r:id="rId9"/>
    <p:sldId id="263" r:id="rId10"/>
    <p:sldId id="288" r:id="rId11"/>
    <p:sldId id="264" r:id="rId12"/>
    <p:sldId id="289" r:id="rId13"/>
    <p:sldId id="265" r:id="rId14"/>
    <p:sldId id="266" r:id="rId15"/>
    <p:sldId id="292" r:id="rId16"/>
    <p:sldId id="293" r:id="rId17"/>
    <p:sldId id="270" r:id="rId18"/>
    <p:sldId id="271" r:id="rId19"/>
    <p:sldId id="272" r:id="rId20"/>
    <p:sldId id="273" r:id="rId21"/>
    <p:sldId id="274" r:id="rId22"/>
    <p:sldId id="276" r:id="rId23"/>
    <p:sldId id="294" r:id="rId24"/>
    <p:sldId id="277" r:id="rId25"/>
    <p:sldId id="296" r:id="rId26"/>
    <p:sldId id="295" r:id="rId27"/>
    <p:sldId id="279" r:id="rId28"/>
    <p:sldId id="280" r:id="rId29"/>
    <p:sldId id="281" r:id="rId30"/>
    <p:sldId id="282" r:id="rId31"/>
    <p:sldId id="283" r:id="rId32"/>
    <p:sldId id="284" r:id="rId33"/>
    <p:sldId id="286" r:id="rId34"/>
    <p:sldId id="297" r:id="rId35"/>
    <p:sldId id="25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F6081C4-5CF1-4811-AA2F-4D3AA54D54FC}">
          <p14:sldIdLst>
            <p14:sldId id="256"/>
            <p14:sldId id="257"/>
            <p14:sldId id="260"/>
            <p14:sldId id="258"/>
            <p14:sldId id="290"/>
            <p14:sldId id="291"/>
            <p14:sldId id="262"/>
            <p14:sldId id="287"/>
            <p14:sldId id="263"/>
            <p14:sldId id="288"/>
            <p14:sldId id="264"/>
            <p14:sldId id="289"/>
            <p14:sldId id="265"/>
            <p14:sldId id="266"/>
            <p14:sldId id="292"/>
            <p14:sldId id="293"/>
            <p14:sldId id="270"/>
            <p14:sldId id="271"/>
            <p14:sldId id="272"/>
            <p14:sldId id="273"/>
            <p14:sldId id="274"/>
            <p14:sldId id="276"/>
            <p14:sldId id="294"/>
            <p14:sldId id="277"/>
            <p14:sldId id="296"/>
            <p14:sldId id="295"/>
            <p14:sldId id="279"/>
            <p14:sldId id="280"/>
            <p14:sldId id="281"/>
            <p14:sldId id="282"/>
            <p14:sldId id="283"/>
            <p14:sldId id="284"/>
            <p14:sldId id="286"/>
            <p14:sldId id="297"/>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60" autoAdjust="0"/>
    <p:restoredTop sz="72714" autoAdjust="0"/>
  </p:normalViewPr>
  <p:slideViewPr>
    <p:cSldViewPr>
      <p:cViewPr varScale="1">
        <p:scale>
          <a:sx n="79" d="100"/>
          <a:sy n="79" d="100"/>
        </p:scale>
        <p:origin x="24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D5D3F-FC85-453E-9DC2-6FB1DCCE92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7852A4-13EB-43C2-9E31-F05EE768C191}">
      <dgm:prSet/>
      <dgm:spPr/>
      <dgm:t>
        <a:bodyPr/>
        <a:lstStyle/>
        <a:p>
          <a:pPr algn="ctr" rtl="0"/>
          <a:r>
            <a:rPr lang="en-US" dirty="0" smtClean="0">
              <a:latin typeface="+mn-lt"/>
              <a:cs typeface="Leelawadee" panose="020B0502040204020203" pitchFamily="34" charset="-34"/>
            </a:rPr>
            <a:t>¿</a:t>
          </a:r>
          <a:r>
            <a:rPr lang="en-US" dirty="0" err="1" smtClean="0"/>
            <a:t>Cu</a:t>
          </a:r>
          <a:r>
            <a:rPr lang="en-US" dirty="0" err="1" smtClean="0">
              <a:latin typeface="Calibri" panose="020F0502020204030204" pitchFamily="34" charset="0"/>
              <a:cs typeface="Calibri" panose="020F0502020204030204" pitchFamily="34" charset="0"/>
            </a:rPr>
            <a:t>á</a:t>
          </a:r>
          <a:r>
            <a:rPr lang="en-US" dirty="0" err="1" smtClean="0"/>
            <a:t>nto</a:t>
          </a:r>
          <a:r>
            <a:rPr lang="en-US" dirty="0" smtClean="0"/>
            <a:t> </a:t>
          </a:r>
          <a:r>
            <a:rPr lang="en-US" dirty="0" err="1" smtClean="0"/>
            <a:t>dinero</a:t>
          </a:r>
          <a:r>
            <a:rPr lang="en-US" dirty="0" smtClean="0"/>
            <a:t> se </a:t>
          </a:r>
          <a:r>
            <a:rPr lang="en-US" dirty="0" err="1" smtClean="0"/>
            <a:t>pierde</a:t>
          </a:r>
          <a:r>
            <a:rPr lang="en-US" dirty="0" smtClean="0"/>
            <a:t>?</a:t>
          </a:r>
          <a:endParaRPr lang="en-US" dirty="0"/>
        </a:p>
      </dgm:t>
    </dgm:pt>
    <dgm:pt modelId="{B8EBA41B-713B-4370-A571-952727E8B6E2}" type="parTrans" cxnId="{40BC0BC7-6BA4-4024-8854-E03C139C503F}">
      <dgm:prSet/>
      <dgm:spPr/>
      <dgm:t>
        <a:bodyPr/>
        <a:lstStyle/>
        <a:p>
          <a:endParaRPr lang="en-US"/>
        </a:p>
      </dgm:t>
    </dgm:pt>
    <dgm:pt modelId="{226CA0F4-58D8-484F-95A1-8E083D8AC3A0}" type="sibTrans" cxnId="{40BC0BC7-6BA4-4024-8854-E03C139C503F}">
      <dgm:prSet/>
      <dgm:spPr/>
      <dgm:t>
        <a:bodyPr/>
        <a:lstStyle/>
        <a:p>
          <a:endParaRPr lang="en-US"/>
        </a:p>
      </dgm:t>
    </dgm:pt>
    <dgm:pt modelId="{44E31317-D347-45DD-AC3D-6400F6F3B91D}" type="pres">
      <dgm:prSet presAssocID="{5AAD5D3F-FC85-453E-9DC2-6FB1DCCE92D2}" presName="linear" presStyleCnt="0">
        <dgm:presLayoutVars>
          <dgm:animLvl val="lvl"/>
          <dgm:resizeHandles val="exact"/>
        </dgm:presLayoutVars>
      </dgm:prSet>
      <dgm:spPr/>
      <dgm:t>
        <a:bodyPr/>
        <a:lstStyle/>
        <a:p>
          <a:endParaRPr lang="en-US"/>
        </a:p>
      </dgm:t>
    </dgm:pt>
    <dgm:pt modelId="{8AE7F566-DB4B-404B-A2AC-D461850BD1B2}" type="pres">
      <dgm:prSet presAssocID="{347852A4-13EB-43C2-9E31-F05EE768C191}" presName="parentText" presStyleLbl="node1" presStyleIdx="0" presStyleCnt="1">
        <dgm:presLayoutVars>
          <dgm:chMax val="0"/>
          <dgm:bulletEnabled val="1"/>
        </dgm:presLayoutVars>
      </dgm:prSet>
      <dgm:spPr/>
      <dgm:t>
        <a:bodyPr/>
        <a:lstStyle/>
        <a:p>
          <a:endParaRPr lang="en-US"/>
        </a:p>
      </dgm:t>
    </dgm:pt>
  </dgm:ptLst>
  <dgm:cxnLst>
    <dgm:cxn modelId="{34AD44AB-5790-429C-B74D-096A3E7FFE70}" type="presOf" srcId="{5AAD5D3F-FC85-453E-9DC2-6FB1DCCE92D2}" destId="{44E31317-D347-45DD-AC3D-6400F6F3B91D}" srcOrd="0" destOrd="0" presId="urn:microsoft.com/office/officeart/2005/8/layout/vList2"/>
    <dgm:cxn modelId="{40BC0BC7-6BA4-4024-8854-E03C139C503F}" srcId="{5AAD5D3F-FC85-453E-9DC2-6FB1DCCE92D2}" destId="{347852A4-13EB-43C2-9E31-F05EE768C191}" srcOrd="0" destOrd="0" parTransId="{B8EBA41B-713B-4370-A571-952727E8B6E2}" sibTransId="{226CA0F4-58D8-484F-95A1-8E083D8AC3A0}"/>
    <dgm:cxn modelId="{65D05992-6706-43E2-926D-738BBEA0188C}" type="presOf" srcId="{347852A4-13EB-43C2-9E31-F05EE768C191}" destId="{8AE7F566-DB4B-404B-A2AC-D461850BD1B2}" srcOrd="0" destOrd="0" presId="urn:microsoft.com/office/officeart/2005/8/layout/vList2"/>
    <dgm:cxn modelId="{EFEA2589-72E5-4738-B6E1-6431A58EE4EE}" type="presParOf" srcId="{44E31317-D347-45DD-AC3D-6400F6F3B91D}" destId="{8AE7F566-DB4B-404B-A2AC-D461850BD1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04103-4BA6-4691-94FE-8C8951BA0C3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5BBE2A2-A582-4A56-BADF-C522EF2225E9}">
      <dgm:prSet/>
      <dgm:spPr/>
      <dgm:t>
        <a:bodyPr/>
        <a:lstStyle/>
        <a:p>
          <a:pPr rtl="0"/>
          <a:r>
            <a:rPr lang="en-US" dirty="0" smtClean="0"/>
            <a:t>1.) </a:t>
          </a:r>
          <a:r>
            <a:rPr lang="en-US" dirty="0" err="1" smtClean="0"/>
            <a:t>Proteger</a:t>
          </a:r>
          <a:endParaRPr lang="en-US" dirty="0"/>
        </a:p>
      </dgm:t>
    </dgm:pt>
    <dgm:pt modelId="{F5547B73-F8B0-43CC-92E2-EC8089121070}" type="parTrans" cxnId="{9BD1B531-014A-4C26-8925-506610F75340}">
      <dgm:prSet/>
      <dgm:spPr/>
      <dgm:t>
        <a:bodyPr/>
        <a:lstStyle/>
        <a:p>
          <a:endParaRPr lang="en-US"/>
        </a:p>
      </dgm:t>
    </dgm:pt>
    <dgm:pt modelId="{D8D21B2C-5229-403D-90B8-4690A4033E14}" type="sibTrans" cxnId="{9BD1B531-014A-4C26-8925-506610F75340}">
      <dgm:prSet/>
      <dgm:spPr/>
      <dgm:t>
        <a:bodyPr/>
        <a:lstStyle/>
        <a:p>
          <a:endParaRPr lang="en-US"/>
        </a:p>
      </dgm:t>
    </dgm:pt>
    <dgm:pt modelId="{CC118DED-7379-460E-9397-D79BF8C8A0D4}">
      <dgm:prSet/>
      <dgm:spPr/>
      <dgm:t>
        <a:bodyPr/>
        <a:lstStyle/>
        <a:p>
          <a:pPr rtl="0"/>
          <a:r>
            <a:rPr lang="en-US" dirty="0" smtClean="0"/>
            <a:t>2.) </a:t>
          </a:r>
          <a:r>
            <a:rPr lang="en-US" dirty="0" err="1" smtClean="0"/>
            <a:t>Detectar</a:t>
          </a:r>
          <a:endParaRPr lang="en-US" dirty="0"/>
        </a:p>
      </dgm:t>
    </dgm:pt>
    <dgm:pt modelId="{78AEF82D-050B-4C0E-A869-40BCC0DB5673}" type="parTrans" cxnId="{A124CFD8-CCC2-4303-A43C-5A23A08F7934}">
      <dgm:prSet/>
      <dgm:spPr/>
      <dgm:t>
        <a:bodyPr/>
        <a:lstStyle/>
        <a:p>
          <a:endParaRPr lang="en-US"/>
        </a:p>
      </dgm:t>
    </dgm:pt>
    <dgm:pt modelId="{EB9E65E7-C8B0-4E39-A61D-C8E2A212340B}" type="sibTrans" cxnId="{A124CFD8-CCC2-4303-A43C-5A23A08F7934}">
      <dgm:prSet/>
      <dgm:spPr/>
      <dgm:t>
        <a:bodyPr/>
        <a:lstStyle/>
        <a:p>
          <a:endParaRPr lang="en-US"/>
        </a:p>
      </dgm:t>
    </dgm:pt>
    <dgm:pt modelId="{EF50A6DC-433F-492E-B2B9-5F8C2E9B3C16}">
      <dgm:prSet/>
      <dgm:spPr/>
      <dgm:t>
        <a:bodyPr/>
        <a:lstStyle/>
        <a:p>
          <a:pPr rtl="0"/>
          <a:r>
            <a:rPr lang="en-US" dirty="0" smtClean="0"/>
            <a:t>3.) </a:t>
          </a:r>
          <a:r>
            <a:rPr lang="en-US" dirty="0" err="1" smtClean="0"/>
            <a:t>Reportar</a:t>
          </a:r>
          <a:endParaRPr lang="en-US" dirty="0"/>
        </a:p>
      </dgm:t>
    </dgm:pt>
    <dgm:pt modelId="{7B8230F0-7147-4D3B-8787-5DF8BA7EEFBB}" type="parTrans" cxnId="{45ED976F-BEEC-49BC-BC41-45D409C1C0AB}">
      <dgm:prSet/>
      <dgm:spPr/>
      <dgm:t>
        <a:bodyPr/>
        <a:lstStyle/>
        <a:p>
          <a:endParaRPr lang="en-US"/>
        </a:p>
      </dgm:t>
    </dgm:pt>
    <dgm:pt modelId="{F0E7A1A8-0238-4DF4-8234-2781F16F8EC2}" type="sibTrans" cxnId="{45ED976F-BEEC-49BC-BC41-45D409C1C0AB}">
      <dgm:prSet/>
      <dgm:spPr/>
      <dgm:t>
        <a:bodyPr/>
        <a:lstStyle/>
        <a:p>
          <a:endParaRPr lang="en-US"/>
        </a:p>
      </dgm:t>
    </dgm:pt>
    <dgm:pt modelId="{95BB1EEC-661F-48FA-94AB-62CBF9CC573E}" type="pres">
      <dgm:prSet presAssocID="{F7104103-4BA6-4691-94FE-8C8951BA0C32}" presName="linearFlow" presStyleCnt="0">
        <dgm:presLayoutVars>
          <dgm:dir/>
          <dgm:resizeHandles val="exact"/>
        </dgm:presLayoutVars>
      </dgm:prSet>
      <dgm:spPr/>
      <dgm:t>
        <a:bodyPr/>
        <a:lstStyle/>
        <a:p>
          <a:endParaRPr lang="en-US"/>
        </a:p>
      </dgm:t>
    </dgm:pt>
    <dgm:pt modelId="{AAF2E0DE-7DD6-42A9-886E-C79B98D67B58}" type="pres">
      <dgm:prSet presAssocID="{95BBE2A2-A582-4A56-BADF-C522EF2225E9}" presName="composite" presStyleCnt="0"/>
      <dgm:spPr/>
    </dgm:pt>
    <dgm:pt modelId="{57CCFF9F-5629-421E-ACAF-758A8FE55FAD}" type="pres">
      <dgm:prSet presAssocID="{95BBE2A2-A582-4A56-BADF-C522EF2225E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825060D4-50E7-40EC-AC2C-6BE5D6B1B78B}" type="pres">
      <dgm:prSet presAssocID="{95BBE2A2-A582-4A56-BADF-C522EF2225E9}" presName="txShp" presStyleLbl="node1" presStyleIdx="0" presStyleCnt="3" custLinFactNeighborX="-49" custLinFactNeighborY="-136">
        <dgm:presLayoutVars>
          <dgm:bulletEnabled val="1"/>
        </dgm:presLayoutVars>
      </dgm:prSet>
      <dgm:spPr/>
      <dgm:t>
        <a:bodyPr/>
        <a:lstStyle/>
        <a:p>
          <a:endParaRPr lang="en-US"/>
        </a:p>
      </dgm:t>
    </dgm:pt>
    <dgm:pt modelId="{4634FC0D-768A-4579-B03B-BD15BC2AB22D}" type="pres">
      <dgm:prSet presAssocID="{D8D21B2C-5229-403D-90B8-4690A4033E14}" presName="spacing" presStyleCnt="0"/>
      <dgm:spPr/>
    </dgm:pt>
    <dgm:pt modelId="{2EB709BA-E0C6-41E5-B1D5-01047FD12B4C}" type="pres">
      <dgm:prSet presAssocID="{CC118DED-7379-460E-9397-D79BF8C8A0D4}" presName="composite" presStyleCnt="0"/>
      <dgm:spPr/>
    </dgm:pt>
    <dgm:pt modelId="{3C3E44F1-AFB1-41C8-8F8E-8D1397983668}" type="pres">
      <dgm:prSet presAssocID="{CC118DED-7379-460E-9397-D79BF8C8A0D4}"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CB858DD3-60DC-45C3-A7EE-F442FE8B923A}" type="pres">
      <dgm:prSet presAssocID="{CC118DED-7379-460E-9397-D79BF8C8A0D4}" presName="txShp" presStyleLbl="node1" presStyleIdx="1" presStyleCnt="3">
        <dgm:presLayoutVars>
          <dgm:bulletEnabled val="1"/>
        </dgm:presLayoutVars>
      </dgm:prSet>
      <dgm:spPr/>
      <dgm:t>
        <a:bodyPr/>
        <a:lstStyle/>
        <a:p>
          <a:endParaRPr lang="en-US"/>
        </a:p>
      </dgm:t>
    </dgm:pt>
    <dgm:pt modelId="{B5E24486-E66D-4F8C-BFF8-FFF58F2E820C}" type="pres">
      <dgm:prSet presAssocID="{EB9E65E7-C8B0-4E39-A61D-C8E2A212340B}" presName="spacing" presStyleCnt="0"/>
      <dgm:spPr/>
    </dgm:pt>
    <dgm:pt modelId="{CCC5CCCC-ECB9-40D2-8BBC-F6CDFEF40DE3}" type="pres">
      <dgm:prSet presAssocID="{EF50A6DC-433F-492E-B2B9-5F8C2E9B3C16}" presName="composite" presStyleCnt="0"/>
      <dgm:spPr/>
    </dgm:pt>
    <dgm:pt modelId="{F6CAC2D6-ADC5-46BD-AF32-C8D6D6989CEA}" type="pres">
      <dgm:prSet presAssocID="{EF50A6DC-433F-492E-B2B9-5F8C2E9B3C1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8ACEC27E-C858-404C-B454-BD4832F154DF}" type="pres">
      <dgm:prSet presAssocID="{EF50A6DC-433F-492E-B2B9-5F8C2E9B3C16}" presName="txShp" presStyleLbl="node1" presStyleIdx="2" presStyleCnt="3">
        <dgm:presLayoutVars>
          <dgm:bulletEnabled val="1"/>
        </dgm:presLayoutVars>
      </dgm:prSet>
      <dgm:spPr/>
      <dgm:t>
        <a:bodyPr/>
        <a:lstStyle/>
        <a:p>
          <a:endParaRPr lang="en-US"/>
        </a:p>
      </dgm:t>
    </dgm:pt>
  </dgm:ptLst>
  <dgm:cxnLst>
    <dgm:cxn modelId="{20B2097A-E31D-4D62-BFF8-4EA2D2D6CDAC}" type="presOf" srcId="{EF50A6DC-433F-492E-B2B9-5F8C2E9B3C16}" destId="{8ACEC27E-C858-404C-B454-BD4832F154DF}" srcOrd="0" destOrd="0" presId="urn:microsoft.com/office/officeart/2005/8/layout/vList3"/>
    <dgm:cxn modelId="{98560815-4FDE-4B8F-8161-E373D99812E9}" type="presOf" srcId="{95BBE2A2-A582-4A56-BADF-C522EF2225E9}" destId="{825060D4-50E7-40EC-AC2C-6BE5D6B1B78B}" srcOrd="0" destOrd="0" presId="urn:microsoft.com/office/officeart/2005/8/layout/vList3"/>
    <dgm:cxn modelId="{D9C4BC3E-AF28-4F24-BB91-002277CA7C34}" type="presOf" srcId="{F7104103-4BA6-4691-94FE-8C8951BA0C32}" destId="{95BB1EEC-661F-48FA-94AB-62CBF9CC573E}" srcOrd="0" destOrd="0" presId="urn:microsoft.com/office/officeart/2005/8/layout/vList3"/>
    <dgm:cxn modelId="{9BD1B531-014A-4C26-8925-506610F75340}" srcId="{F7104103-4BA6-4691-94FE-8C8951BA0C32}" destId="{95BBE2A2-A582-4A56-BADF-C522EF2225E9}" srcOrd="0" destOrd="0" parTransId="{F5547B73-F8B0-43CC-92E2-EC8089121070}" sibTransId="{D8D21B2C-5229-403D-90B8-4690A4033E14}"/>
    <dgm:cxn modelId="{45ED976F-BEEC-49BC-BC41-45D409C1C0AB}" srcId="{F7104103-4BA6-4691-94FE-8C8951BA0C32}" destId="{EF50A6DC-433F-492E-B2B9-5F8C2E9B3C16}" srcOrd="2" destOrd="0" parTransId="{7B8230F0-7147-4D3B-8787-5DF8BA7EEFBB}" sibTransId="{F0E7A1A8-0238-4DF4-8234-2781F16F8EC2}"/>
    <dgm:cxn modelId="{7413D5B1-E508-40BA-9DB5-1055F4ED312C}" type="presOf" srcId="{CC118DED-7379-460E-9397-D79BF8C8A0D4}" destId="{CB858DD3-60DC-45C3-A7EE-F442FE8B923A}" srcOrd="0" destOrd="0" presId="urn:microsoft.com/office/officeart/2005/8/layout/vList3"/>
    <dgm:cxn modelId="{A124CFD8-CCC2-4303-A43C-5A23A08F7934}" srcId="{F7104103-4BA6-4691-94FE-8C8951BA0C32}" destId="{CC118DED-7379-460E-9397-D79BF8C8A0D4}" srcOrd="1" destOrd="0" parTransId="{78AEF82D-050B-4C0E-A869-40BCC0DB5673}" sibTransId="{EB9E65E7-C8B0-4E39-A61D-C8E2A212340B}"/>
    <dgm:cxn modelId="{B63D81CF-F40E-4236-8DFC-7FEC12509700}" type="presParOf" srcId="{95BB1EEC-661F-48FA-94AB-62CBF9CC573E}" destId="{AAF2E0DE-7DD6-42A9-886E-C79B98D67B58}" srcOrd="0" destOrd="0" presId="urn:microsoft.com/office/officeart/2005/8/layout/vList3"/>
    <dgm:cxn modelId="{B799CC9C-60FE-4C1A-8D30-17F3B7358123}" type="presParOf" srcId="{AAF2E0DE-7DD6-42A9-886E-C79B98D67B58}" destId="{57CCFF9F-5629-421E-ACAF-758A8FE55FAD}" srcOrd="0" destOrd="0" presId="urn:microsoft.com/office/officeart/2005/8/layout/vList3"/>
    <dgm:cxn modelId="{6530DCD4-C017-49F5-917E-67AF2F2C7BB2}" type="presParOf" srcId="{AAF2E0DE-7DD6-42A9-886E-C79B98D67B58}" destId="{825060D4-50E7-40EC-AC2C-6BE5D6B1B78B}" srcOrd="1" destOrd="0" presId="urn:microsoft.com/office/officeart/2005/8/layout/vList3"/>
    <dgm:cxn modelId="{3F035D83-6999-4212-BF08-C12A1BDD1A6A}" type="presParOf" srcId="{95BB1EEC-661F-48FA-94AB-62CBF9CC573E}" destId="{4634FC0D-768A-4579-B03B-BD15BC2AB22D}" srcOrd="1" destOrd="0" presId="urn:microsoft.com/office/officeart/2005/8/layout/vList3"/>
    <dgm:cxn modelId="{4B853A44-FB1C-4802-B70C-728EDB023D1A}" type="presParOf" srcId="{95BB1EEC-661F-48FA-94AB-62CBF9CC573E}" destId="{2EB709BA-E0C6-41E5-B1D5-01047FD12B4C}" srcOrd="2" destOrd="0" presId="urn:microsoft.com/office/officeart/2005/8/layout/vList3"/>
    <dgm:cxn modelId="{3C9BD42D-1F8F-4C63-8FF6-2680989DC2BD}" type="presParOf" srcId="{2EB709BA-E0C6-41E5-B1D5-01047FD12B4C}" destId="{3C3E44F1-AFB1-41C8-8F8E-8D1397983668}" srcOrd="0" destOrd="0" presId="urn:microsoft.com/office/officeart/2005/8/layout/vList3"/>
    <dgm:cxn modelId="{7AD8C601-F49F-4C43-B0D6-A4C5DD78ACE1}" type="presParOf" srcId="{2EB709BA-E0C6-41E5-B1D5-01047FD12B4C}" destId="{CB858DD3-60DC-45C3-A7EE-F442FE8B923A}" srcOrd="1" destOrd="0" presId="urn:microsoft.com/office/officeart/2005/8/layout/vList3"/>
    <dgm:cxn modelId="{C3A4EF72-44B3-42DF-B367-B7B4DB0BAC7D}" type="presParOf" srcId="{95BB1EEC-661F-48FA-94AB-62CBF9CC573E}" destId="{B5E24486-E66D-4F8C-BFF8-FFF58F2E820C}" srcOrd="3" destOrd="0" presId="urn:microsoft.com/office/officeart/2005/8/layout/vList3"/>
    <dgm:cxn modelId="{A3F08E5E-F029-4C18-8AC9-BFF67E152D84}" type="presParOf" srcId="{95BB1EEC-661F-48FA-94AB-62CBF9CC573E}" destId="{CCC5CCCC-ECB9-40D2-8BBC-F6CDFEF40DE3}" srcOrd="4" destOrd="0" presId="urn:microsoft.com/office/officeart/2005/8/layout/vList3"/>
    <dgm:cxn modelId="{9D2180F8-093F-4BE7-A4C8-26B64D859104}" type="presParOf" srcId="{CCC5CCCC-ECB9-40D2-8BBC-F6CDFEF40DE3}" destId="{F6CAC2D6-ADC5-46BD-AF32-C8D6D6989CEA}" srcOrd="0" destOrd="0" presId="urn:microsoft.com/office/officeart/2005/8/layout/vList3"/>
    <dgm:cxn modelId="{0E3F8667-E0E2-4A18-B9E7-4728C8FC64C0}" type="presParOf" srcId="{CCC5CCCC-ECB9-40D2-8BBC-F6CDFEF40DE3}" destId="{8ACEC27E-C858-404C-B454-BD4832F154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7858B-B04A-48E1-B14B-94AD9B1D2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900475-1FEF-4752-9A8C-07F3D990EE51}">
      <dgm:prSet/>
      <dgm:spPr/>
      <dgm:t>
        <a:bodyPr/>
        <a:lstStyle/>
        <a:p>
          <a:pPr algn="ctr" rtl="0"/>
          <a:r>
            <a:rPr lang="en-US" dirty="0" err="1" smtClean="0"/>
            <a:t>Hable</a:t>
          </a:r>
          <a:r>
            <a:rPr lang="en-US" dirty="0" smtClean="0"/>
            <a:t> con </a:t>
          </a:r>
          <a:r>
            <a:rPr lang="en-US" dirty="0" err="1" smtClean="0"/>
            <a:t>su</a:t>
          </a:r>
          <a:r>
            <a:rPr lang="en-US" dirty="0" smtClean="0"/>
            <a:t> </a:t>
          </a:r>
          <a:r>
            <a:rPr lang="en-US" dirty="0" err="1" smtClean="0"/>
            <a:t>Médico</a:t>
          </a:r>
          <a:endParaRPr lang="en-US" dirty="0"/>
        </a:p>
      </dgm:t>
    </dgm:pt>
    <dgm:pt modelId="{6C25AEE5-16CD-443A-81B3-C27E03DAB34F}" type="parTrans" cxnId="{283788D9-F247-4E34-BB1D-980DCDCBABFD}">
      <dgm:prSet/>
      <dgm:spPr/>
      <dgm:t>
        <a:bodyPr/>
        <a:lstStyle/>
        <a:p>
          <a:endParaRPr lang="en-US"/>
        </a:p>
      </dgm:t>
    </dgm:pt>
    <dgm:pt modelId="{2AC72463-21C5-4E7C-9663-1A37874205AC}" type="sibTrans" cxnId="{283788D9-F247-4E34-BB1D-980DCDCBABFD}">
      <dgm:prSet/>
      <dgm:spPr/>
      <dgm:t>
        <a:bodyPr/>
        <a:lstStyle/>
        <a:p>
          <a:endParaRPr lang="en-US"/>
        </a:p>
      </dgm:t>
    </dgm:pt>
    <dgm:pt modelId="{46F13E97-8A14-4144-9397-9D7F53E9C4B5}" type="pres">
      <dgm:prSet presAssocID="{B4A7858B-B04A-48E1-B14B-94AD9B1D2035}" presName="linear" presStyleCnt="0">
        <dgm:presLayoutVars>
          <dgm:animLvl val="lvl"/>
          <dgm:resizeHandles val="exact"/>
        </dgm:presLayoutVars>
      </dgm:prSet>
      <dgm:spPr/>
      <dgm:t>
        <a:bodyPr/>
        <a:lstStyle/>
        <a:p>
          <a:endParaRPr lang="en-US"/>
        </a:p>
      </dgm:t>
    </dgm:pt>
    <dgm:pt modelId="{E1C8C6FC-AC30-4761-8096-9878DDC14B4C}" type="pres">
      <dgm:prSet presAssocID="{2F900475-1FEF-4752-9A8C-07F3D990EE51}" presName="parentText" presStyleLbl="node1" presStyleIdx="0" presStyleCnt="1">
        <dgm:presLayoutVars>
          <dgm:chMax val="0"/>
          <dgm:bulletEnabled val="1"/>
        </dgm:presLayoutVars>
      </dgm:prSet>
      <dgm:spPr/>
      <dgm:t>
        <a:bodyPr/>
        <a:lstStyle/>
        <a:p>
          <a:endParaRPr lang="en-US"/>
        </a:p>
      </dgm:t>
    </dgm:pt>
  </dgm:ptLst>
  <dgm:cxnLst>
    <dgm:cxn modelId="{283788D9-F247-4E34-BB1D-980DCDCBABFD}" srcId="{B4A7858B-B04A-48E1-B14B-94AD9B1D2035}" destId="{2F900475-1FEF-4752-9A8C-07F3D990EE51}" srcOrd="0" destOrd="0" parTransId="{6C25AEE5-16CD-443A-81B3-C27E03DAB34F}" sibTransId="{2AC72463-21C5-4E7C-9663-1A37874205AC}"/>
    <dgm:cxn modelId="{2E7F7806-AF4D-40EE-A80F-86C61C37E8B6}" type="presOf" srcId="{B4A7858B-B04A-48E1-B14B-94AD9B1D2035}" destId="{46F13E97-8A14-4144-9397-9D7F53E9C4B5}" srcOrd="0" destOrd="0" presId="urn:microsoft.com/office/officeart/2005/8/layout/vList2"/>
    <dgm:cxn modelId="{57EA6137-B3FB-4ABF-8554-80B545F4D87D}" type="presOf" srcId="{2F900475-1FEF-4752-9A8C-07F3D990EE51}" destId="{E1C8C6FC-AC30-4761-8096-9878DDC14B4C}" srcOrd="0" destOrd="0" presId="urn:microsoft.com/office/officeart/2005/8/layout/vList2"/>
    <dgm:cxn modelId="{A94CBF3B-1BF0-4FFB-8CB0-87FFAB6C68B8}" type="presParOf" srcId="{46F13E97-8A14-4144-9397-9D7F53E9C4B5}" destId="{E1C8C6FC-AC30-4761-8096-9878DDC14B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4D3C01-EE98-4A98-AF0F-3A55E0D202E9}" type="datetimeFigureOut">
              <a:rPr lang="en-US" smtClean="0"/>
              <a:t>4/9/2019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41C0D0-CA54-41C7-A2FE-A42D2CF341A6}" type="slidenum">
              <a:rPr lang="en-US" smtClean="0"/>
              <a:t>‹#›</a:t>
            </a:fld>
            <a:endParaRPr lang="en-US"/>
          </a:p>
        </p:txBody>
      </p:sp>
    </p:spTree>
    <p:extLst>
      <p:ext uri="{BB962C8B-B14F-4D97-AF65-F5344CB8AC3E}">
        <p14:creationId xmlns:p14="http://schemas.microsoft.com/office/powerpoint/2010/main" val="232360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141C0D0-CA54-41C7-A2FE-A42D2CF341A6}" type="slidenum">
              <a:rPr lang="en-US" smtClean="0"/>
              <a:t>1</a:t>
            </a:fld>
            <a:endParaRPr lang="en-US"/>
          </a:p>
        </p:txBody>
      </p:sp>
    </p:spTree>
    <p:extLst>
      <p:ext uri="{BB962C8B-B14F-4D97-AF65-F5344CB8AC3E}">
        <p14:creationId xmlns:p14="http://schemas.microsoft.com/office/powerpoint/2010/main" val="74904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141C0D0-CA54-41C7-A2FE-A42D2CF341A6}" type="slidenum">
              <a:rPr lang="en-US" smtClean="0"/>
              <a:t>10</a:t>
            </a:fld>
            <a:endParaRPr lang="en-US"/>
          </a:p>
        </p:txBody>
      </p:sp>
    </p:spTree>
    <p:extLst>
      <p:ext uri="{BB962C8B-B14F-4D97-AF65-F5344CB8AC3E}">
        <p14:creationId xmlns:p14="http://schemas.microsoft.com/office/powerpoint/2010/main" val="347010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Dele un par de </a:t>
            </a:r>
            <a:r>
              <a:rPr lang="en-US" baseline="0" dirty="0" err="1" smtClean="0"/>
              <a:t>segundos</a:t>
            </a:r>
            <a:r>
              <a:rPr lang="en-US" baseline="0" dirty="0" smtClean="0"/>
              <a:t> a la audience para que </a:t>
            </a:r>
            <a:r>
              <a:rPr lang="en-US" baseline="0" dirty="0" err="1" smtClean="0"/>
              <a:t>piensen</a:t>
            </a:r>
            <a:r>
              <a:rPr lang="en-US" baseline="0" dirty="0" smtClean="0"/>
              <a:t> </a:t>
            </a:r>
            <a:r>
              <a:rPr lang="en-US" baseline="0" dirty="0" err="1" smtClean="0"/>
              <a:t>en</a:t>
            </a:r>
            <a:r>
              <a:rPr lang="en-US" baseline="0" dirty="0" smtClean="0"/>
              <a:t> la </a:t>
            </a:r>
            <a:r>
              <a:rPr lang="en-US" baseline="0" dirty="0" err="1" smtClean="0"/>
              <a:t>respuesta</a:t>
            </a:r>
            <a:r>
              <a:rPr lang="en-US" baseline="0" dirty="0" smtClean="0"/>
              <a:t>.</a:t>
            </a:r>
          </a:p>
          <a:p>
            <a:r>
              <a:rPr lang="en-US" baseline="0" dirty="0" smtClean="0"/>
              <a:t>- No </a:t>
            </a:r>
            <a:r>
              <a:rPr lang="en-US" baseline="0" dirty="0" err="1" smtClean="0"/>
              <a:t>conteste</a:t>
            </a:r>
            <a:r>
              <a:rPr lang="en-US" baseline="0" dirty="0" smtClean="0"/>
              <a:t> </a:t>
            </a:r>
            <a:r>
              <a:rPr lang="en-US" baseline="0" dirty="0" err="1" smtClean="0"/>
              <a:t>por</a:t>
            </a:r>
            <a:r>
              <a:rPr lang="en-US" baseline="0" dirty="0" smtClean="0"/>
              <a:t> </a:t>
            </a:r>
            <a:r>
              <a:rPr lang="en-US" baseline="0" dirty="0" err="1" smtClean="0"/>
              <a:t>ellos</a:t>
            </a:r>
            <a:r>
              <a:rPr lang="en-US" baseline="0" dirty="0" smtClean="0"/>
              <a:t>, </a:t>
            </a:r>
            <a:r>
              <a:rPr lang="en-US" baseline="0" dirty="0" err="1" smtClean="0"/>
              <a:t>asegurese</a:t>
            </a:r>
            <a:r>
              <a:rPr lang="en-US" baseline="0" dirty="0" smtClean="0"/>
              <a:t> de </a:t>
            </a:r>
            <a:r>
              <a:rPr lang="en-US" baseline="0" dirty="0" err="1" smtClean="0"/>
              <a:t>preguntar</a:t>
            </a:r>
            <a:r>
              <a:rPr lang="en-US" baseline="0" dirty="0" smtClean="0"/>
              <a:t> a la </a:t>
            </a:r>
            <a:r>
              <a:rPr lang="en-US" baseline="0" dirty="0" err="1" smtClean="0"/>
              <a:t>audiencia</a:t>
            </a:r>
            <a:r>
              <a:rPr lang="en-US" baseline="0" dirty="0" smtClean="0"/>
              <a:t> e </a:t>
            </a:r>
            <a:r>
              <a:rPr lang="en-US" baseline="0" dirty="0" err="1" smtClean="0"/>
              <a:t>intente</a:t>
            </a:r>
            <a:r>
              <a:rPr lang="en-US" baseline="0" dirty="0" smtClean="0"/>
              <a:t> que las personas </a:t>
            </a:r>
            <a:r>
              <a:rPr lang="en-US" baseline="0" dirty="0" err="1" smtClean="0"/>
              <a:t>respondan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11</a:t>
            </a:fld>
            <a:endParaRPr lang="en-US"/>
          </a:p>
        </p:txBody>
      </p:sp>
    </p:spTree>
    <p:extLst>
      <p:ext uri="{BB962C8B-B14F-4D97-AF65-F5344CB8AC3E}">
        <p14:creationId xmlns:p14="http://schemas.microsoft.com/office/powerpoint/2010/main" val="387897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baseline="0" dirty="0" err="1" smtClean="0"/>
              <a:t>Asegurese</a:t>
            </a:r>
            <a:r>
              <a:rPr lang="en-US" baseline="0" dirty="0" smtClean="0"/>
              <a:t> de que no solo lean la </a:t>
            </a:r>
            <a:r>
              <a:rPr lang="en-US" baseline="0" dirty="0" err="1" smtClean="0"/>
              <a:t>respuesta</a:t>
            </a:r>
            <a:r>
              <a:rPr lang="en-US" baseline="0" dirty="0" smtClean="0"/>
              <a:t> </a:t>
            </a:r>
            <a:r>
              <a:rPr lang="en-US" baseline="0" dirty="0" err="1" smtClean="0"/>
              <a:t>correcta</a:t>
            </a:r>
            <a:r>
              <a:rPr lang="en-US" baseline="0" dirty="0" smtClean="0"/>
              <a:t>, </a:t>
            </a:r>
            <a:r>
              <a:rPr lang="en-US" baseline="0" dirty="0" err="1" smtClean="0"/>
              <a:t>pero</a:t>
            </a:r>
            <a:r>
              <a:rPr lang="en-US" baseline="0" dirty="0" smtClean="0"/>
              <a:t> </a:t>
            </a:r>
            <a:r>
              <a:rPr lang="en-US" baseline="0" dirty="0" err="1" smtClean="0"/>
              <a:t>tomen</a:t>
            </a:r>
            <a:r>
              <a:rPr lang="en-US" baseline="0" dirty="0" smtClean="0"/>
              <a:t> </a:t>
            </a:r>
            <a:r>
              <a:rPr lang="en-US" baseline="0" dirty="0" err="1" smtClean="0"/>
              <a:t>en</a:t>
            </a:r>
            <a:r>
              <a:rPr lang="en-US" baseline="0" dirty="0" smtClean="0"/>
              <a:t> </a:t>
            </a:r>
            <a:r>
              <a:rPr lang="en-US" baseline="0" dirty="0" err="1" smtClean="0"/>
              <a:t>cuenta</a:t>
            </a:r>
            <a:r>
              <a:rPr lang="en-US" baseline="0" dirty="0" smtClean="0"/>
              <a:t> que </a:t>
            </a:r>
            <a:r>
              <a:rPr lang="en-US" baseline="0" dirty="0" err="1" smtClean="0"/>
              <a:t>todos</a:t>
            </a:r>
            <a:r>
              <a:rPr lang="en-US" baseline="0" dirty="0" smtClean="0"/>
              <a:t> </a:t>
            </a:r>
            <a:r>
              <a:rPr lang="en-US" baseline="0" dirty="0" err="1" smtClean="0"/>
              <a:t>los</a:t>
            </a:r>
            <a:r>
              <a:rPr lang="en-US" baseline="0" dirty="0" smtClean="0"/>
              <a:t> </a:t>
            </a:r>
            <a:r>
              <a:rPr lang="en-US" baseline="0" dirty="0" err="1" smtClean="0"/>
              <a:t>gastos</a:t>
            </a:r>
            <a:r>
              <a:rPr lang="en-US" baseline="0" dirty="0" smtClean="0"/>
              <a:t> de Medicare </a:t>
            </a:r>
            <a:r>
              <a:rPr lang="en-US" baseline="0" dirty="0" err="1" smtClean="0"/>
              <a:t>superan</a:t>
            </a:r>
            <a:r>
              <a:rPr lang="en-US" baseline="0" dirty="0" smtClean="0"/>
              <a:t> </a:t>
            </a:r>
            <a:r>
              <a:rPr lang="en-US" baseline="0" dirty="0" err="1" smtClean="0"/>
              <a:t>todos</a:t>
            </a:r>
            <a:r>
              <a:rPr lang="en-US" baseline="0" dirty="0" smtClean="0"/>
              <a:t> </a:t>
            </a:r>
            <a:r>
              <a:rPr lang="en-US" baseline="0" dirty="0" err="1" smtClean="0"/>
              <a:t>los</a:t>
            </a:r>
            <a:r>
              <a:rPr lang="en-US" baseline="0" dirty="0" smtClean="0"/>
              <a:t> </a:t>
            </a:r>
            <a:r>
              <a:rPr lang="en-US" baseline="0" dirty="0" err="1" smtClean="0"/>
              <a:t>demas</a:t>
            </a:r>
            <a:r>
              <a:rPr lang="en-US" baseline="0" dirty="0" smtClean="0"/>
              <a:t> </a:t>
            </a:r>
            <a:r>
              <a:rPr lang="en-US" baseline="0" dirty="0" err="1" smtClean="0"/>
              <a:t>gastos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12</a:t>
            </a:fld>
            <a:endParaRPr lang="en-US"/>
          </a:p>
        </p:txBody>
      </p:sp>
    </p:spTree>
    <p:extLst>
      <p:ext uri="{BB962C8B-B14F-4D97-AF65-F5344CB8AC3E}">
        <p14:creationId xmlns:p14="http://schemas.microsoft.com/office/powerpoint/2010/main" val="61500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baseline="0" dirty="0" err="1" smtClean="0"/>
              <a:t>Menciona</a:t>
            </a:r>
            <a:r>
              <a:rPr lang="en-US" baseline="0" dirty="0" smtClean="0"/>
              <a:t> el </a:t>
            </a:r>
            <a:r>
              <a:rPr lang="en-US" baseline="0" dirty="0" err="1" smtClean="0"/>
              <a:t>mensaje</a:t>
            </a:r>
            <a:r>
              <a:rPr lang="en-US" baseline="0" dirty="0" smtClean="0"/>
              <a:t> del SMP. </a:t>
            </a:r>
            <a:r>
              <a:rPr lang="en-US" baseline="0" dirty="0" err="1" smtClean="0"/>
              <a:t>Proteger</a:t>
            </a:r>
            <a:r>
              <a:rPr lang="en-US" baseline="0" dirty="0" smtClean="0"/>
              <a:t>, </a:t>
            </a:r>
            <a:r>
              <a:rPr lang="en-US" baseline="0" dirty="0" err="1" smtClean="0"/>
              <a:t>detectar</a:t>
            </a:r>
            <a:r>
              <a:rPr lang="en-US" baseline="0" dirty="0" smtClean="0"/>
              <a:t> y </a:t>
            </a:r>
            <a:r>
              <a:rPr lang="en-US" baseline="0" dirty="0" err="1" smtClean="0"/>
              <a:t>reportar</a:t>
            </a:r>
            <a:r>
              <a:rPr lang="en-US" baseline="0" dirty="0" smtClean="0"/>
              <a:t>. </a:t>
            </a:r>
            <a:r>
              <a:rPr lang="en-US" baseline="0" dirty="0" err="1" smtClean="0"/>
              <a:t>Mencione</a:t>
            </a:r>
            <a:r>
              <a:rPr lang="en-US" baseline="0" dirty="0" smtClean="0"/>
              <a:t> que lo </a:t>
            </a:r>
            <a:r>
              <a:rPr lang="en-US" baseline="0" dirty="0" err="1" smtClean="0"/>
              <a:t>discutiremos</a:t>
            </a:r>
            <a:r>
              <a:rPr lang="en-US" baseline="0" dirty="0" smtClean="0"/>
              <a:t> </a:t>
            </a:r>
            <a:r>
              <a:rPr lang="en-US" baseline="0" dirty="0" err="1" smtClean="0"/>
              <a:t>en</a:t>
            </a:r>
            <a:r>
              <a:rPr lang="en-US" baseline="0" dirty="0" smtClean="0"/>
              <a:t> </a:t>
            </a:r>
            <a:r>
              <a:rPr lang="en-US" baseline="0" dirty="0" err="1" smtClean="0"/>
              <a:t>los</a:t>
            </a:r>
            <a:r>
              <a:rPr lang="en-US" baseline="0" dirty="0" smtClean="0"/>
              <a:t> </a:t>
            </a:r>
            <a:r>
              <a:rPr lang="en-US" baseline="0" dirty="0" err="1" smtClean="0"/>
              <a:t>siguientes</a:t>
            </a:r>
            <a:r>
              <a:rPr lang="en-US" baseline="0" dirty="0" smtClean="0"/>
              <a:t> </a:t>
            </a:r>
            <a:r>
              <a:rPr lang="en-US" baseline="0" dirty="0" err="1" smtClean="0"/>
              <a:t>pasos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9141C0D0-CA54-41C7-A2FE-A42D2CF341A6}" type="slidenum">
              <a:rPr lang="en-US" smtClean="0"/>
              <a:t>13</a:t>
            </a:fld>
            <a:endParaRPr lang="en-US"/>
          </a:p>
        </p:txBody>
      </p:sp>
    </p:spTree>
    <p:extLst>
      <p:ext uri="{BB962C8B-B14F-4D97-AF65-F5344CB8AC3E}">
        <p14:creationId xmlns:p14="http://schemas.microsoft.com/office/powerpoint/2010/main" val="153179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El primer </a:t>
            </a:r>
            <a:r>
              <a:rPr lang="en-US" baseline="0" dirty="0" err="1" smtClean="0"/>
              <a:t>paso</a:t>
            </a:r>
            <a:r>
              <a:rPr lang="en-US" baseline="0" dirty="0" smtClean="0"/>
              <a:t> </a:t>
            </a:r>
            <a:r>
              <a:rPr lang="en-US" baseline="0" dirty="0" err="1" smtClean="0"/>
              <a:t>es</a:t>
            </a:r>
            <a:r>
              <a:rPr lang="en-US" baseline="0" dirty="0" smtClean="0"/>
              <a:t> </a:t>
            </a:r>
            <a:r>
              <a:rPr lang="en-US" baseline="0" dirty="0" err="1" smtClean="0"/>
              <a:t>como</a:t>
            </a:r>
            <a:r>
              <a:rPr lang="en-US" baseline="0" dirty="0" smtClean="0"/>
              <a:t> </a:t>
            </a:r>
            <a:r>
              <a:rPr lang="en-US" baseline="0" dirty="0" err="1" smtClean="0"/>
              <a:t>protegerse</a:t>
            </a:r>
            <a:r>
              <a:rPr lang="en-US" baseline="0" dirty="0" smtClean="0"/>
              <a:t> </a:t>
            </a:r>
            <a:r>
              <a:rPr lang="en-US" baseline="0" dirty="0" err="1" smtClean="0"/>
              <a:t>usted</a:t>
            </a:r>
            <a:r>
              <a:rPr lang="en-US" baseline="0" dirty="0" smtClean="0"/>
              <a:t> </a:t>
            </a:r>
            <a:r>
              <a:rPr lang="en-US" baseline="0" dirty="0" err="1" smtClean="0"/>
              <a:t>mismo</a:t>
            </a:r>
            <a:r>
              <a:rPr lang="en-US" baseline="0" dirty="0" smtClean="0"/>
              <a:t> </a:t>
            </a:r>
            <a:r>
              <a:rPr lang="en-US" baseline="0" dirty="0" err="1" smtClean="0"/>
              <a:t>en</a:t>
            </a:r>
            <a:r>
              <a:rPr lang="en-US" baseline="0" dirty="0" smtClean="0"/>
              <a:t> contra del </a:t>
            </a:r>
            <a:r>
              <a:rPr lang="en-US" baseline="0" dirty="0" err="1" smtClean="0"/>
              <a:t>fraude</a:t>
            </a:r>
            <a:r>
              <a:rPr lang="en-US" baseline="0" dirty="0" smtClean="0"/>
              <a:t> </a:t>
            </a:r>
            <a:r>
              <a:rPr lang="en-US" baseline="0" dirty="0" err="1" smtClean="0"/>
              <a:t>en</a:t>
            </a:r>
            <a:r>
              <a:rPr lang="en-US" baseline="0" dirty="0" smtClean="0"/>
              <a:t> el </a:t>
            </a:r>
            <a:r>
              <a:rPr lang="en-US" baseline="0" dirty="0" err="1" smtClean="0"/>
              <a:t>cuidado</a:t>
            </a:r>
            <a:r>
              <a:rPr lang="en-US" baseline="0" dirty="0" smtClean="0"/>
              <a:t> de </a:t>
            </a:r>
            <a:r>
              <a:rPr lang="en-US" baseline="0" dirty="0" err="1" smtClean="0"/>
              <a:t>salud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14</a:t>
            </a:fld>
            <a:endParaRPr lang="en-US"/>
          </a:p>
        </p:txBody>
      </p:sp>
    </p:spTree>
    <p:extLst>
      <p:ext uri="{BB962C8B-B14F-4D97-AF65-F5344CB8AC3E}">
        <p14:creationId xmlns:p14="http://schemas.microsoft.com/office/powerpoint/2010/main" val="183695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Eduquense</a:t>
            </a:r>
            <a:r>
              <a:rPr lang="en-US" baseline="0" dirty="0" smtClean="0"/>
              <a:t> </a:t>
            </a:r>
            <a:r>
              <a:rPr lang="en-US" baseline="0" dirty="0" err="1" smtClean="0"/>
              <a:t>ustedes</a:t>
            </a:r>
            <a:r>
              <a:rPr lang="en-US" baseline="0" dirty="0" smtClean="0"/>
              <a:t> </a:t>
            </a:r>
            <a:r>
              <a:rPr lang="en-US" baseline="0" dirty="0" err="1" smtClean="0"/>
              <a:t>mismos</a:t>
            </a:r>
            <a:r>
              <a:rPr lang="en-US" baseline="0" dirty="0" smtClean="0"/>
              <a:t> </a:t>
            </a:r>
            <a:r>
              <a:rPr lang="en-US" baseline="0" dirty="0" err="1" smtClean="0"/>
              <a:t>en</a:t>
            </a:r>
            <a:r>
              <a:rPr lang="en-US" baseline="0" dirty="0" smtClean="0"/>
              <a:t> el </a:t>
            </a:r>
            <a:r>
              <a:rPr lang="en-US" baseline="0" dirty="0" err="1" smtClean="0"/>
              <a:t>fraude</a:t>
            </a:r>
            <a:r>
              <a:rPr lang="en-US" baseline="0" dirty="0" smtClean="0"/>
              <a:t> de Medicare. </a:t>
            </a:r>
            <a:r>
              <a:rPr lang="en-US" baseline="0" dirty="0" err="1" smtClean="0"/>
              <a:t>Estando</a:t>
            </a:r>
            <a:r>
              <a:rPr lang="en-US" baseline="0" dirty="0" smtClean="0"/>
              <a:t> </a:t>
            </a:r>
            <a:r>
              <a:rPr lang="en-US" baseline="0" dirty="0" err="1" smtClean="0"/>
              <a:t>aqui</a:t>
            </a:r>
            <a:r>
              <a:rPr lang="en-US" baseline="0" dirty="0" smtClean="0"/>
              <a:t> el </a:t>
            </a:r>
            <a:r>
              <a:rPr lang="en-US" baseline="0" dirty="0" err="1" smtClean="0"/>
              <a:t>dia</a:t>
            </a:r>
            <a:r>
              <a:rPr lang="en-US" baseline="0" dirty="0" smtClean="0"/>
              <a:t> de hoy, </a:t>
            </a:r>
            <a:r>
              <a:rPr lang="en-US" baseline="0" dirty="0" err="1" smtClean="0"/>
              <a:t>usted</a:t>
            </a:r>
            <a:r>
              <a:rPr lang="en-US" baseline="0" dirty="0" smtClean="0"/>
              <a:t> </a:t>
            </a:r>
            <a:r>
              <a:rPr lang="en-US" baseline="0" dirty="0" err="1" smtClean="0"/>
              <a:t>esta</a:t>
            </a:r>
            <a:r>
              <a:rPr lang="en-US" baseline="0" dirty="0" smtClean="0"/>
              <a:t> </a:t>
            </a:r>
            <a:r>
              <a:rPr lang="en-US" baseline="0" dirty="0" err="1" smtClean="0"/>
              <a:t>tomando</a:t>
            </a:r>
            <a:r>
              <a:rPr lang="en-US" baseline="0" dirty="0" smtClean="0"/>
              <a:t> </a:t>
            </a:r>
            <a:r>
              <a:rPr lang="en-US" baseline="0" dirty="0" err="1" smtClean="0"/>
              <a:t>los</a:t>
            </a:r>
            <a:r>
              <a:rPr lang="en-US" baseline="0" dirty="0" smtClean="0"/>
              <a:t> </a:t>
            </a:r>
            <a:r>
              <a:rPr lang="en-US" baseline="0" dirty="0" err="1" smtClean="0"/>
              <a:t>pasos</a:t>
            </a:r>
            <a:r>
              <a:rPr lang="en-US" baseline="0" dirty="0" smtClean="0"/>
              <a:t> </a:t>
            </a:r>
            <a:r>
              <a:rPr lang="en-US" baseline="0" dirty="0" err="1" smtClean="0"/>
              <a:t>correctos</a:t>
            </a:r>
            <a:r>
              <a:rPr lang="en-US" baseline="0" dirty="0" smtClean="0"/>
              <a:t> para </a:t>
            </a:r>
            <a:r>
              <a:rPr lang="en-US" baseline="0" dirty="0" err="1" smtClean="0"/>
              <a:t>informarse</a:t>
            </a:r>
            <a:r>
              <a:rPr lang="en-US" baseline="0" dirty="0" smtClean="0"/>
              <a:t> </a:t>
            </a:r>
            <a:r>
              <a:rPr lang="en-US" baseline="0" dirty="0" err="1" smtClean="0"/>
              <a:t>usted</a:t>
            </a:r>
            <a:r>
              <a:rPr lang="en-US" baseline="0" dirty="0" smtClean="0"/>
              <a:t> </a:t>
            </a:r>
            <a:r>
              <a:rPr lang="en-US" baseline="0" dirty="0" err="1" smtClean="0"/>
              <a:t>mismo</a:t>
            </a:r>
            <a:r>
              <a:rPr lang="en-US" baseline="0" dirty="0" smtClean="0"/>
              <a:t> y a </a:t>
            </a:r>
            <a:r>
              <a:rPr lang="en-US" baseline="0" dirty="0" err="1" smtClean="0"/>
              <a:t>los</a:t>
            </a:r>
            <a:r>
              <a:rPr lang="en-US" baseline="0" dirty="0" smtClean="0"/>
              <a:t> </a:t>
            </a:r>
            <a:r>
              <a:rPr lang="en-US" baseline="0" dirty="0" err="1" smtClean="0"/>
              <a:t>demas</a:t>
            </a:r>
            <a:r>
              <a:rPr lang="en-US" baseline="0" dirty="0" smtClean="0"/>
              <a:t> de </a:t>
            </a:r>
            <a:r>
              <a:rPr lang="en-US" baseline="0" dirty="0" err="1" smtClean="0"/>
              <a:t>como</a:t>
            </a:r>
            <a:r>
              <a:rPr lang="en-US" baseline="0" dirty="0" smtClean="0"/>
              <a:t> </a:t>
            </a:r>
            <a:r>
              <a:rPr lang="en-US" baseline="0" dirty="0" err="1" smtClean="0"/>
              <a:t>prevenir</a:t>
            </a:r>
            <a:r>
              <a:rPr lang="en-US" baseline="0" dirty="0" smtClean="0"/>
              <a:t> </a:t>
            </a:r>
            <a:r>
              <a:rPr lang="en-US" baseline="0" dirty="0" err="1" smtClean="0"/>
              <a:t>fraude</a:t>
            </a:r>
            <a:r>
              <a:rPr lang="en-US" baseline="0" dirty="0" smtClean="0"/>
              <a:t>”.</a:t>
            </a:r>
          </a:p>
          <a:p>
            <a:r>
              <a:rPr lang="en-US" baseline="0" dirty="0" smtClean="0"/>
              <a:t>-</a:t>
            </a:r>
            <a:r>
              <a:rPr lang="en-US" baseline="0" dirty="0" err="1" smtClean="0"/>
              <a:t>Explique</a:t>
            </a:r>
            <a:r>
              <a:rPr lang="en-US" baseline="0" dirty="0" smtClean="0"/>
              <a:t> </a:t>
            </a:r>
            <a:r>
              <a:rPr lang="en-US" baseline="0" dirty="0" err="1" smtClean="0"/>
              <a:t>como</a:t>
            </a:r>
            <a:r>
              <a:rPr lang="en-US" baseline="0" dirty="0" smtClean="0"/>
              <a:t> las </a:t>
            </a:r>
            <a:r>
              <a:rPr lang="en-US" baseline="0" dirty="0" err="1" smtClean="0"/>
              <a:t>tarjetas</a:t>
            </a:r>
            <a:r>
              <a:rPr lang="en-US" baseline="0" dirty="0" smtClean="0"/>
              <a:t> </a:t>
            </a:r>
            <a:r>
              <a:rPr lang="en-US" baseline="0" dirty="0" err="1" smtClean="0"/>
              <a:t>viejas</a:t>
            </a:r>
            <a:r>
              <a:rPr lang="en-US" baseline="0" dirty="0" smtClean="0"/>
              <a:t> de Medicare </a:t>
            </a:r>
            <a:r>
              <a:rPr lang="en-US" baseline="0" dirty="0" err="1" smtClean="0"/>
              <a:t>deben</a:t>
            </a:r>
            <a:r>
              <a:rPr lang="en-US" baseline="0" dirty="0" smtClean="0"/>
              <a:t> de </a:t>
            </a:r>
            <a:r>
              <a:rPr lang="en-US" baseline="0" dirty="0" err="1" smtClean="0"/>
              <a:t>ser</a:t>
            </a:r>
            <a:r>
              <a:rPr lang="en-US" baseline="0" dirty="0" smtClean="0"/>
              <a:t> </a:t>
            </a:r>
            <a:r>
              <a:rPr lang="en-US" baseline="0" dirty="0" err="1" smtClean="0"/>
              <a:t>trituradas</a:t>
            </a:r>
            <a:r>
              <a:rPr lang="en-US" baseline="0" dirty="0" smtClean="0"/>
              <a:t> </a:t>
            </a:r>
            <a:r>
              <a:rPr lang="en-US" baseline="0" dirty="0" err="1" smtClean="0"/>
              <a:t>por</a:t>
            </a:r>
            <a:r>
              <a:rPr lang="en-US" baseline="0" dirty="0" smtClean="0"/>
              <a:t> que </a:t>
            </a:r>
            <a:r>
              <a:rPr lang="en-US" baseline="0" dirty="0" err="1" smtClean="0"/>
              <a:t>tienen</a:t>
            </a:r>
            <a:r>
              <a:rPr lang="en-US" baseline="0" dirty="0" smtClean="0"/>
              <a:t> el </a:t>
            </a:r>
            <a:r>
              <a:rPr lang="en-US" baseline="0" dirty="0" err="1" smtClean="0"/>
              <a:t>numero</a:t>
            </a:r>
            <a:r>
              <a:rPr lang="en-US" baseline="0" dirty="0" smtClean="0"/>
              <a:t> de </a:t>
            </a:r>
            <a:r>
              <a:rPr lang="en-US" baseline="0" dirty="0" err="1" smtClean="0"/>
              <a:t>seguro</a:t>
            </a:r>
            <a:r>
              <a:rPr lang="en-US" baseline="0" dirty="0" smtClean="0"/>
              <a:t> social.</a:t>
            </a:r>
          </a:p>
          <a:p>
            <a:r>
              <a:rPr lang="en-US" baseline="0" dirty="0" smtClean="0"/>
              <a:t>-</a:t>
            </a:r>
            <a:r>
              <a:rPr lang="en-US" baseline="0" dirty="0" err="1" smtClean="0"/>
              <a:t>Explique</a:t>
            </a:r>
            <a:r>
              <a:rPr lang="en-US" baseline="0" dirty="0" smtClean="0"/>
              <a:t> que </a:t>
            </a:r>
            <a:r>
              <a:rPr lang="en-US" baseline="0" dirty="0" err="1" smtClean="0"/>
              <a:t>es</a:t>
            </a:r>
            <a:r>
              <a:rPr lang="en-US" baseline="0" dirty="0" smtClean="0"/>
              <a:t> un </a:t>
            </a:r>
            <a:r>
              <a:rPr lang="en-US" baseline="0" dirty="0" err="1" smtClean="0"/>
              <a:t>diario</a:t>
            </a:r>
            <a:r>
              <a:rPr lang="en-US" baseline="0" dirty="0" smtClean="0"/>
              <a:t> de </a:t>
            </a:r>
            <a:r>
              <a:rPr lang="en-US" baseline="0" dirty="0" err="1" smtClean="0"/>
              <a:t>salud</a:t>
            </a:r>
            <a:r>
              <a:rPr lang="en-US" baseline="0" dirty="0" smtClean="0"/>
              <a:t> personal o </a:t>
            </a:r>
            <a:r>
              <a:rPr lang="en-US" baseline="0" dirty="0" err="1" smtClean="0"/>
              <a:t>indique</a:t>
            </a:r>
            <a:r>
              <a:rPr lang="en-US" baseline="0" dirty="0" smtClean="0"/>
              <a:t> </a:t>
            </a:r>
            <a:r>
              <a:rPr lang="en-US" baseline="0" dirty="0" err="1" smtClean="0"/>
              <a:t>como</a:t>
            </a:r>
            <a:r>
              <a:rPr lang="en-US" baseline="0" dirty="0" smtClean="0"/>
              <a:t> se </a:t>
            </a:r>
            <a:r>
              <a:rPr lang="en-US" baseline="0" dirty="0" err="1" smtClean="0"/>
              <a:t>puede</a:t>
            </a:r>
            <a:r>
              <a:rPr lang="en-US" baseline="0" dirty="0" smtClean="0"/>
              <a:t> </a:t>
            </a:r>
            <a:r>
              <a:rPr lang="en-US" baseline="0" dirty="0" err="1" smtClean="0"/>
              <a:t>usar</a:t>
            </a:r>
            <a:r>
              <a:rPr lang="en-US" baseline="0" dirty="0" smtClean="0"/>
              <a:t> </a:t>
            </a:r>
            <a:r>
              <a:rPr lang="en-US" baseline="0" dirty="0" err="1" smtClean="0"/>
              <a:t>una</a:t>
            </a:r>
            <a:r>
              <a:rPr lang="en-US" baseline="0" dirty="0" smtClean="0"/>
              <a:t> </a:t>
            </a:r>
            <a:r>
              <a:rPr lang="en-US" baseline="0" dirty="0" err="1" smtClean="0"/>
              <a:t>libreta</a:t>
            </a:r>
            <a:r>
              <a:rPr lang="en-US" baseline="0" dirty="0" smtClean="0"/>
              <a:t> para </a:t>
            </a:r>
            <a:r>
              <a:rPr lang="en-US" baseline="0" dirty="0" err="1" smtClean="0"/>
              <a:t>mantener</a:t>
            </a:r>
            <a:r>
              <a:rPr lang="en-US" baseline="0" dirty="0" smtClean="0"/>
              <a:t> el </a:t>
            </a:r>
            <a:r>
              <a:rPr lang="en-US" baseline="0" dirty="0" err="1" smtClean="0"/>
              <a:t>registro</a:t>
            </a:r>
            <a:r>
              <a:rPr lang="en-US" baseline="0" dirty="0" smtClean="0"/>
              <a:t> de </a:t>
            </a:r>
            <a:r>
              <a:rPr lang="en-US" baseline="0" dirty="0" err="1" smtClean="0"/>
              <a:t>citas</a:t>
            </a:r>
            <a:r>
              <a:rPr lang="en-US" baseline="0" dirty="0" smtClean="0"/>
              <a:t> y </a:t>
            </a:r>
            <a:r>
              <a:rPr lang="en-US" baseline="0" dirty="0" err="1" smtClean="0"/>
              <a:t>servicios</a:t>
            </a:r>
            <a:r>
              <a:rPr lang="en-US" baseline="0" dirty="0" smtClean="0"/>
              <a:t> </a:t>
            </a:r>
            <a:r>
              <a:rPr lang="en-US" baseline="0" dirty="0" err="1" smtClean="0"/>
              <a:t>recibidos</a:t>
            </a:r>
            <a:r>
              <a:rPr lang="en-US" baseline="0" dirty="0" smtClean="0"/>
              <a:t>.</a:t>
            </a:r>
          </a:p>
          <a:p>
            <a:r>
              <a:rPr lang="en-US" baseline="0" dirty="0" smtClean="0"/>
              <a:t>-Si </a:t>
            </a:r>
            <a:r>
              <a:rPr lang="en-US" baseline="0" dirty="0" err="1" smtClean="0"/>
              <a:t>necesitan</a:t>
            </a:r>
            <a:r>
              <a:rPr lang="en-US" baseline="0" dirty="0" smtClean="0"/>
              <a:t> </a:t>
            </a:r>
            <a:r>
              <a:rPr lang="en-US" baseline="0" dirty="0" err="1" smtClean="0"/>
              <a:t>reportar</a:t>
            </a:r>
            <a:r>
              <a:rPr lang="en-US" baseline="0" dirty="0" smtClean="0"/>
              <a:t> </a:t>
            </a:r>
            <a:r>
              <a:rPr lang="en-US" baseline="0" dirty="0" err="1" smtClean="0"/>
              <a:t>cualquier</a:t>
            </a:r>
            <a:r>
              <a:rPr lang="en-US" baseline="0" dirty="0" smtClean="0"/>
              <a:t> </a:t>
            </a:r>
            <a:r>
              <a:rPr lang="en-US" baseline="0" dirty="0" err="1" smtClean="0"/>
              <a:t>actividad</a:t>
            </a:r>
            <a:r>
              <a:rPr lang="en-US" baseline="0" dirty="0" smtClean="0"/>
              <a:t> </a:t>
            </a:r>
            <a:r>
              <a:rPr lang="en-US" baseline="0" dirty="0" err="1" smtClean="0"/>
              <a:t>sospechosa</a:t>
            </a:r>
            <a:r>
              <a:rPr lang="en-US" baseline="0" dirty="0" smtClean="0"/>
              <a:t> al SMP, </a:t>
            </a:r>
            <a:r>
              <a:rPr lang="en-US" baseline="0" dirty="0" err="1" smtClean="0"/>
              <a:t>dejenles</a:t>
            </a:r>
            <a:r>
              <a:rPr lang="en-US" baseline="0" dirty="0" smtClean="0"/>
              <a:t> saber el </a:t>
            </a:r>
            <a:r>
              <a:rPr lang="en-US" baseline="0" dirty="0" err="1" smtClean="0"/>
              <a:t>numero</a:t>
            </a:r>
            <a:r>
              <a:rPr lang="en-US" baseline="0" dirty="0" smtClean="0"/>
              <a:t> de SMP </a:t>
            </a:r>
            <a:r>
              <a:rPr lang="en-US" baseline="0" dirty="0" err="1" smtClean="0"/>
              <a:t>durante</a:t>
            </a:r>
            <a:r>
              <a:rPr lang="en-US" baseline="0" dirty="0" smtClean="0"/>
              <a:t> la </a:t>
            </a:r>
            <a:r>
              <a:rPr lang="en-US" baseline="0" dirty="0" err="1" smtClean="0"/>
              <a:t>presentacion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15</a:t>
            </a:fld>
            <a:endParaRPr lang="en-US"/>
          </a:p>
        </p:txBody>
      </p:sp>
    </p:spTree>
    <p:extLst>
      <p:ext uri="{BB962C8B-B14F-4D97-AF65-F5344CB8AC3E}">
        <p14:creationId xmlns:p14="http://schemas.microsoft.com/office/powerpoint/2010/main" val="272615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err="1" smtClean="0"/>
              <a:t>Explique</a:t>
            </a:r>
            <a:r>
              <a:rPr lang="en-US" baseline="0" dirty="0" smtClean="0"/>
              <a:t> </a:t>
            </a:r>
            <a:r>
              <a:rPr lang="en-US" baseline="0" dirty="0" err="1" smtClean="0"/>
              <a:t>por</a:t>
            </a:r>
            <a:r>
              <a:rPr lang="en-US" baseline="0" dirty="0" smtClean="0"/>
              <a:t> que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confiar</a:t>
            </a:r>
            <a:r>
              <a:rPr lang="en-US" baseline="0" dirty="0" smtClean="0"/>
              <a:t> y </a:t>
            </a:r>
            <a:r>
              <a:rPr lang="en-US" baseline="0" dirty="0" err="1" smtClean="0"/>
              <a:t>trabajar</a:t>
            </a:r>
            <a:r>
              <a:rPr lang="en-US" baseline="0" dirty="0" smtClean="0"/>
              <a:t> </a:t>
            </a:r>
            <a:r>
              <a:rPr lang="en-US" baseline="0" dirty="0" err="1" smtClean="0"/>
              <a:t>solamente</a:t>
            </a:r>
            <a:r>
              <a:rPr lang="en-US" baseline="0" dirty="0" smtClean="0"/>
              <a:t> con </a:t>
            </a:r>
            <a:r>
              <a:rPr lang="en-US" baseline="0" dirty="0" err="1" smtClean="0"/>
              <a:t>su</a:t>
            </a:r>
            <a:r>
              <a:rPr lang="en-US" baseline="0" dirty="0" smtClean="0"/>
              <a:t> doctor de </a:t>
            </a:r>
            <a:r>
              <a:rPr lang="en-US" baseline="0" dirty="0" err="1" smtClean="0"/>
              <a:t>cabecera</a:t>
            </a:r>
            <a:r>
              <a:rPr lang="en-US" baseline="0" dirty="0" smtClean="0"/>
              <a:t>.</a:t>
            </a:r>
          </a:p>
          <a:p>
            <a:pPr marL="171450" indent="-171450">
              <a:buFontTx/>
              <a:buChar char="-"/>
            </a:pPr>
            <a:r>
              <a:rPr lang="en-US" baseline="0" dirty="0" err="1" smtClean="0"/>
              <a:t>Digale</a:t>
            </a:r>
            <a:r>
              <a:rPr lang="en-US" baseline="0" dirty="0" smtClean="0"/>
              <a:t> a </a:t>
            </a:r>
            <a:r>
              <a:rPr lang="en-US" baseline="0" dirty="0" err="1" smtClean="0"/>
              <a:t>los</a:t>
            </a:r>
            <a:r>
              <a:rPr lang="en-US" baseline="0" dirty="0" smtClean="0"/>
              <a:t> beneficiaries que </a:t>
            </a:r>
            <a:r>
              <a:rPr lang="en-US" baseline="0" dirty="0" err="1" smtClean="0"/>
              <a:t>cuelguen</a:t>
            </a:r>
            <a:r>
              <a:rPr lang="en-US" baseline="0" dirty="0" smtClean="0"/>
              <a:t> y </a:t>
            </a:r>
            <a:r>
              <a:rPr lang="en-US" baseline="0" dirty="0" err="1" smtClean="0"/>
              <a:t>nunca</a:t>
            </a:r>
            <a:r>
              <a:rPr lang="en-US" baseline="0" dirty="0" smtClean="0"/>
              <a:t> den </a:t>
            </a:r>
            <a:r>
              <a:rPr lang="en-US" baseline="0" dirty="0" err="1" smtClean="0"/>
              <a:t>su</a:t>
            </a:r>
            <a:r>
              <a:rPr lang="en-US" baseline="0" dirty="0" smtClean="0"/>
              <a:t> </a:t>
            </a:r>
            <a:r>
              <a:rPr lang="en-US" baseline="0" dirty="0" err="1" smtClean="0"/>
              <a:t>informacion</a:t>
            </a:r>
            <a:r>
              <a:rPr lang="en-US" baseline="0" dirty="0" smtClean="0"/>
              <a:t> </a:t>
            </a:r>
            <a:r>
              <a:rPr lang="en-US" baseline="0" dirty="0" err="1" smtClean="0"/>
              <a:t>por</a:t>
            </a:r>
            <a:r>
              <a:rPr lang="en-US" baseline="0" dirty="0" smtClean="0"/>
              <a:t> </a:t>
            </a:r>
            <a:r>
              <a:rPr lang="en-US" baseline="0" dirty="0" err="1" smtClean="0"/>
              <a:t>telefono</a:t>
            </a:r>
            <a:r>
              <a:rPr lang="en-US" baseline="0" dirty="0" smtClean="0"/>
              <a:t>. Si </a:t>
            </a:r>
            <a:r>
              <a:rPr lang="en-US" baseline="0" dirty="0" err="1" smtClean="0"/>
              <a:t>alguien</a:t>
            </a:r>
            <a:r>
              <a:rPr lang="en-US" baseline="0" dirty="0" smtClean="0"/>
              <a:t> </a:t>
            </a:r>
            <a:r>
              <a:rPr lang="en-US" baseline="0" dirty="0" err="1" smtClean="0"/>
              <a:t>esta</a:t>
            </a:r>
            <a:r>
              <a:rPr lang="en-US" baseline="0" dirty="0" smtClean="0"/>
              <a:t> </a:t>
            </a:r>
            <a:r>
              <a:rPr lang="en-US" baseline="0" dirty="0" err="1" smtClean="0"/>
              <a:t>ofreciendo</a:t>
            </a:r>
            <a:r>
              <a:rPr lang="en-US" baseline="0" dirty="0" smtClean="0"/>
              <a:t> </a:t>
            </a:r>
            <a:r>
              <a:rPr lang="en-US" baseline="0" dirty="0" err="1" smtClean="0"/>
              <a:t>Equipo</a:t>
            </a:r>
            <a:r>
              <a:rPr lang="en-US" baseline="0" dirty="0" smtClean="0"/>
              <a:t> Medico Durable gratis. No </a:t>
            </a:r>
            <a:r>
              <a:rPr lang="en-US" baseline="0" dirty="0" err="1" smtClean="0"/>
              <a:t>es</a:t>
            </a:r>
            <a:r>
              <a:rPr lang="en-US" baseline="0" dirty="0" smtClean="0"/>
              <a:t> gratis!</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16</a:t>
            </a:fld>
            <a:endParaRPr lang="en-US"/>
          </a:p>
        </p:txBody>
      </p:sp>
    </p:spTree>
    <p:extLst>
      <p:ext uri="{BB962C8B-B14F-4D97-AF65-F5344CB8AC3E}">
        <p14:creationId xmlns:p14="http://schemas.microsoft.com/office/powerpoint/2010/main" val="345211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Explique</a:t>
            </a:r>
            <a:r>
              <a:rPr lang="en-US" dirty="0" smtClean="0"/>
              <a:t> </a:t>
            </a:r>
            <a:r>
              <a:rPr lang="en-US" dirty="0" err="1" smtClean="0"/>
              <a:t>como</a:t>
            </a:r>
            <a:r>
              <a:rPr lang="en-US" dirty="0" smtClean="0"/>
              <a:t> el MSN </a:t>
            </a:r>
            <a:r>
              <a:rPr lang="en-US" dirty="0" err="1" smtClean="0"/>
              <a:t>es</a:t>
            </a:r>
            <a:r>
              <a:rPr lang="en-US" dirty="0" smtClean="0"/>
              <a:t> </a:t>
            </a:r>
            <a:r>
              <a:rPr lang="en-US" dirty="0" err="1" smtClean="0"/>
              <a:t>muy</a:t>
            </a:r>
            <a:r>
              <a:rPr lang="en-US" dirty="0" smtClean="0"/>
              <a:t> similar</a:t>
            </a:r>
            <a:r>
              <a:rPr lang="en-US" baseline="0" dirty="0" smtClean="0"/>
              <a:t> el EOB. </a:t>
            </a:r>
          </a:p>
          <a:p>
            <a:r>
              <a:rPr lang="en-US" baseline="0" dirty="0" smtClean="0"/>
              <a:t>-</a:t>
            </a:r>
            <a:r>
              <a:rPr lang="en-US" baseline="0" dirty="0" err="1" smtClean="0"/>
              <a:t>Recalque</a:t>
            </a:r>
            <a:r>
              <a:rPr lang="en-US" baseline="0" dirty="0" smtClean="0"/>
              <a:t> la </a:t>
            </a:r>
            <a:r>
              <a:rPr lang="en-US" baseline="0" dirty="0" err="1" smtClean="0"/>
              <a:t>importancia</a:t>
            </a:r>
            <a:r>
              <a:rPr lang="en-US" baseline="0" dirty="0" smtClean="0"/>
              <a:t> de </a:t>
            </a:r>
            <a:r>
              <a:rPr lang="en-US" baseline="0" dirty="0" err="1" smtClean="0"/>
              <a:t>mirar</a:t>
            </a:r>
            <a:r>
              <a:rPr lang="en-US" baseline="0" dirty="0" smtClean="0"/>
              <a:t> </a:t>
            </a:r>
            <a:r>
              <a:rPr lang="en-US" baseline="0" dirty="0" err="1" smtClean="0"/>
              <a:t>cuidadosamente</a:t>
            </a:r>
            <a:r>
              <a:rPr lang="en-US" baseline="0" dirty="0" smtClean="0"/>
              <a:t> </a:t>
            </a:r>
            <a:r>
              <a:rPr lang="en-US" baseline="0" dirty="0" err="1" smtClean="0"/>
              <a:t>por</a:t>
            </a:r>
            <a:r>
              <a:rPr lang="en-US" baseline="0" dirty="0" smtClean="0"/>
              <a:t> </a:t>
            </a:r>
            <a:r>
              <a:rPr lang="en-US" baseline="0" dirty="0" err="1" smtClean="0"/>
              <a:t>actividades</a:t>
            </a:r>
            <a:r>
              <a:rPr lang="en-US" baseline="0" dirty="0" smtClean="0"/>
              <a:t> </a:t>
            </a:r>
            <a:r>
              <a:rPr lang="en-US" baseline="0" dirty="0" err="1" smtClean="0"/>
              <a:t>sospechas</a:t>
            </a:r>
            <a:r>
              <a:rPr lang="en-US" baseline="0" dirty="0" smtClean="0"/>
              <a:t>.</a:t>
            </a:r>
          </a:p>
          <a:p>
            <a:r>
              <a:rPr lang="en-US" baseline="0" dirty="0" smtClean="0"/>
              <a:t>-</a:t>
            </a:r>
            <a:r>
              <a:rPr lang="en-US" baseline="0" dirty="0" err="1" smtClean="0"/>
              <a:t>Cuando</a:t>
            </a:r>
            <a:r>
              <a:rPr lang="en-US" baseline="0" dirty="0" smtClean="0"/>
              <a:t> </a:t>
            </a:r>
            <a:r>
              <a:rPr lang="en-US" baseline="0" dirty="0" err="1" smtClean="0"/>
              <a:t>los</a:t>
            </a:r>
            <a:r>
              <a:rPr lang="en-US" baseline="0" dirty="0" smtClean="0"/>
              <a:t> </a:t>
            </a:r>
            <a:r>
              <a:rPr lang="en-US" baseline="0" dirty="0" err="1" smtClean="0"/>
              <a:t>beneficiarios</a:t>
            </a:r>
            <a:r>
              <a:rPr lang="en-US" baseline="0" dirty="0" smtClean="0"/>
              <a:t> </a:t>
            </a:r>
            <a:r>
              <a:rPr lang="en-US" baseline="0" dirty="0" err="1" smtClean="0"/>
              <a:t>reciben</a:t>
            </a:r>
            <a:r>
              <a:rPr lang="en-US" baseline="0" dirty="0" smtClean="0"/>
              <a:t> </a:t>
            </a:r>
            <a:r>
              <a:rPr lang="en-US" baseline="0" dirty="0" err="1" smtClean="0"/>
              <a:t>su</a:t>
            </a:r>
            <a:r>
              <a:rPr lang="en-US" baseline="0" dirty="0" smtClean="0"/>
              <a:t> MSN o </a:t>
            </a:r>
            <a:r>
              <a:rPr lang="en-US" baseline="0" dirty="0" err="1" smtClean="0"/>
              <a:t>su</a:t>
            </a:r>
            <a:r>
              <a:rPr lang="en-US" baseline="0" dirty="0" smtClean="0"/>
              <a:t> EOB </a:t>
            </a:r>
            <a:r>
              <a:rPr lang="en-US" baseline="0" dirty="0" err="1" smtClean="0"/>
              <a:t>es</a:t>
            </a:r>
            <a:r>
              <a:rPr lang="en-US" baseline="0" dirty="0" smtClean="0"/>
              <a:t> </a:t>
            </a:r>
            <a:r>
              <a:rPr lang="en-US" baseline="0" dirty="0" err="1" smtClean="0"/>
              <a:t>cuando</a:t>
            </a:r>
            <a:r>
              <a:rPr lang="en-US" baseline="0" dirty="0" smtClean="0"/>
              <a:t> </a:t>
            </a:r>
            <a:r>
              <a:rPr lang="en-US" baseline="0" dirty="0" err="1" smtClean="0"/>
              <a:t>deben</a:t>
            </a:r>
            <a:r>
              <a:rPr lang="en-US" baseline="0" dirty="0" smtClean="0"/>
              <a:t> de </a:t>
            </a:r>
            <a:r>
              <a:rPr lang="en-US" baseline="0" dirty="0" err="1" smtClean="0"/>
              <a:t>compararlo</a:t>
            </a:r>
            <a:r>
              <a:rPr lang="en-US" baseline="0" dirty="0" smtClean="0"/>
              <a:t> con </a:t>
            </a:r>
            <a:r>
              <a:rPr lang="en-US" baseline="0" dirty="0" err="1" smtClean="0"/>
              <a:t>su</a:t>
            </a:r>
            <a:r>
              <a:rPr lang="en-US" baseline="0" dirty="0" smtClean="0"/>
              <a:t> </a:t>
            </a:r>
            <a:r>
              <a:rPr lang="en-US" baseline="0" dirty="0" err="1" smtClean="0"/>
              <a:t>diario</a:t>
            </a:r>
            <a:r>
              <a:rPr lang="en-US" baseline="0" dirty="0" smtClean="0"/>
              <a:t> personal de </a:t>
            </a:r>
            <a:r>
              <a:rPr lang="en-US" baseline="0" dirty="0" err="1" smtClean="0"/>
              <a:t>salud</a:t>
            </a:r>
            <a:r>
              <a:rPr lang="en-US" baseline="0" dirty="0" smtClean="0"/>
              <a:t> </a:t>
            </a:r>
            <a:r>
              <a:rPr lang="en-US" baseline="0" dirty="0" err="1" smtClean="0"/>
              <a:t>en</a:t>
            </a:r>
            <a:r>
              <a:rPr lang="en-US" baseline="0" dirty="0" smtClean="0"/>
              <a:t> </a:t>
            </a:r>
            <a:r>
              <a:rPr lang="en-US" baseline="0" dirty="0" err="1" smtClean="0"/>
              <a:t>busca</a:t>
            </a:r>
            <a:r>
              <a:rPr lang="en-US" baseline="0" dirty="0" smtClean="0"/>
              <a:t> de </a:t>
            </a:r>
            <a:r>
              <a:rPr lang="en-US" baseline="0" dirty="0" err="1" smtClean="0"/>
              <a:t>cosas</a:t>
            </a:r>
            <a:r>
              <a:rPr lang="en-US" baseline="0" dirty="0" smtClean="0"/>
              <a:t> que no </a:t>
            </a:r>
            <a:r>
              <a:rPr lang="en-US" baseline="0" dirty="0" err="1" smtClean="0"/>
              <a:t>deben</a:t>
            </a:r>
            <a:r>
              <a:rPr lang="en-US" baseline="0" dirty="0" smtClean="0"/>
              <a:t> </a:t>
            </a:r>
            <a:r>
              <a:rPr lang="en-US" baseline="0" dirty="0" err="1" smtClean="0"/>
              <a:t>estar</a:t>
            </a:r>
            <a:r>
              <a:rPr lang="en-US" baseline="0" dirty="0" smtClean="0"/>
              <a:t> </a:t>
            </a:r>
            <a:r>
              <a:rPr lang="en-US" baseline="0" dirty="0" err="1" smtClean="0"/>
              <a:t>alli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18</a:t>
            </a:fld>
            <a:endParaRPr lang="en-US"/>
          </a:p>
        </p:txBody>
      </p:sp>
    </p:spTree>
    <p:extLst>
      <p:ext uri="{BB962C8B-B14F-4D97-AF65-F5344CB8AC3E}">
        <p14:creationId xmlns:p14="http://schemas.microsoft.com/office/powerpoint/2010/main" val="333341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err="1" smtClean="0"/>
              <a:t>Asegure</a:t>
            </a:r>
            <a:r>
              <a:rPr lang="en-US" baseline="0" dirty="0" smtClean="0"/>
              <a:t> que </a:t>
            </a:r>
            <a:r>
              <a:rPr lang="en-US" baseline="0" dirty="0" err="1" smtClean="0"/>
              <a:t>los</a:t>
            </a:r>
            <a:r>
              <a:rPr lang="en-US" baseline="0" dirty="0" smtClean="0"/>
              <a:t> </a:t>
            </a:r>
            <a:r>
              <a:rPr lang="en-US" baseline="0" dirty="0" err="1" smtClean="0"/>
              <a:t>beneficiarios</a:t>
            </a:r>
            <a:r>
              <a:rPr lang="en-US" baseline="0" dirty="0" smtClean="0"/>
              <a:t> </a:t>
            </a:r>
            <a:r>
              <a:rPr lang="en-US" baseline="0" dirty="0" err="1" smtClean="0"/>
              <a:t>sepan</a:t>
            </a:r>
            <a:r>
              <a:rPr lang="en-US" baseline="0" dirty="0" smtClean="0"/>
              <a:t> </a:t>
            </a:r>
            <a:r>
              <a:rPr lang="en-US" baseline="0" dirty="0" err="1" smtClean="0"/>
              <a:t>si</a:t>
            </a:r>
            <a:r>
              <a:rPr lang="en-US" baseline="0" dirty="0" smtClean="0"/>
              <a:t> hay </a:t>
            </a:r>
            <a:r>
              <a:rPr lang="en-US" baseline="0" dirty="0" err="1" smtClean="0"/>
              <a:t>algo</a:t>
            </a:r>
            <a:r>
              <a:rPr lang="en-US" baseline="0" dirty="0" smtClean="0"/>
              <a:t> </a:t>
            </a:r>
            <a:r>
              <a:rPr lang="en-US" baseline="0" dirty="0" err="1" smtClean="0"/>
              <a:t>sospechoso</a:t>
            </a:r>
            <a:r>
              <a:rPr lang="en-US" baseline="0" dirty="0" smtClean="0"/>
              <a:t> que </a:t>
            </a:r>
            <a:r>
              <a:rPr lang="en-US" baseline="0" dirty="0" err="1" smtClean="0"/>
              <a:t>pudiese</a:t>
            </a:r>
            <a:r>
              <a:rPr lang="en-US" baseline="0" dirty="0" smtClean="0"/>
              <a:t> </a:t>
            </a:r>
            <a:r>
              <a:rPr lang="en-US" baseline="0" dirty="0" err="1" smtClean="0"/>
              <a:t>ocurrir</a:t>
            </a:r>
            <a:r>
              <a:rPr lang="en-US" baseline="0" dirty="0" smtClean="0"/>
              <a:t> </a:t>
            </a:r>
            <a:r>
              <a:rPr lang="en-US" baseline="0" dirty="0" err="1" smtClean="0"/>
              <a:t>cuando</a:t>
            </a:r>
            <a:r>
              <a:rPr lang="en-US" baseline="0" dirty="0" smtClean="0"/>
              <a:t> </a:t>
            </a:r>
            <a:r>
              <a:rPr lang="en-US" baseline="0" dirty="0" err="1" smtClean="0"/>
              <a:t>reciben</a:t>
            </a:r>
            <a:r>
              <a:rPr lang="en-US" baseline="0" dirty="0" smtClean="0"/>
              <a:t> la </a:t>
            </a:r>
            <a:r>
              <a:rPr lang="en-US" baseline="0" dirty="0" err="1" smtClean="0"/>
              <a:t>llamada</a:t>
            </a:r>
            <a:r>
              <a:rPr lang="en-US" baseline="0" dirty="0" smtClean="0"/>
              <a:t> y </a:t>
            </a:r>
            <a:r>
              <a:rPr lang="en-US" baseline="0" dirty="0" err="1" smtClean="0"/>
              <a:t>si</a:t>
            </a:r>
            <a:r>
              <a:rPr lang="en-US" baseline="0" dirty="0" smtClean="0"/>
              <a:t> no </a:t>
            </a:r>
            <a:r>
              <a:rPr lang="en-US" baseline="0" dirty="0" err="1" smtClean="0"/>
              <a:t>quieren</a:t>
            </a:r>
            <a:r>
              <a:rPr lang="en-US" baseline="0" dirty="0" smtClean="0"/>
              <a:t> </a:t>
            </a:r>
            <a:r>
              <a:rPr lang="en-US" baseline="0" dirty="0" err="1" smtClean="0"/>
              <a:t>esperar</a:t>
            </a:r>
            <a:r>
              <a:rPr lang="en-US" baseline="0" dirty="0" smtClean="0"/>
              <a:t> </a:t>
            </a:r>
            <a:r>
              <a:rPr lang="en-US" baseline="0" dirty="0" err="1" smtClean="0"/>
              <a:t>otros</a:t>
            </a:r>
            <a:r>
              <a:rPr lang="en-US" baseline="0" dirty="0" smtClean="0"/>
              <a:t> 3 </a:t>
            </a:r>
            <a:r>
              <a:rPr lang="en-US" baseline="0" dirty="0" err="1" smtClean="0"/>
              <a:t>meses</a:t>
            </a:r>
            <a:r>
              <a:rPr lang="en-US" baseline="0" dirty="0" smtClean="0"/>
              <a:t> para </a:t>
            </a:r>
            <a:r>
              <a:rPr lang="en-US" baseline="0" dirty="0" err="1" smtClean="0"/>
              <a:t>recibir</a:t>
            </a:r>
            <a:r>
              <a:rPr lang="en-US" baseline="0" dirty="0" smtClean="0"/>
              <a:t> </a:t>
            </a:r>
            <a:r>
              <a:rPr lang="en-US" baseline="0" dirty="0" err="1" smtClean="0"/>
              <a:t>su</a:t>
            </a:r>
            <a:r>
              <a:rPr lang="en-US" baseline="0" dirty="0" smtClean="0"/>
              <a:t> </a:t>
            </a:r>
            <a:r>
              <a:rPr lang="en-US" baseline="0" dirty="0" err="1" smtClean="0"/>
              <a:t>resumen</a:t>
            </a:r>
            <a:r>
              <a:rPr lang="en-US" baseline="0" dirty="0" smtClean="0"/>
              <a:t> de Medicare </a:t>
            </a:r>
            <a:r>
              <a:rPr lang="en-US" baseline="0" dirty="0" err="1" smtClean="0"/>
              <a:t>pueden</a:t>
            </a:r>
            <a:r>
              <a:rPr lang="en-US" baseline="0" dirty="0" smtClean="0"/>
              <a:t> </a:t>
            </a:r>
            <a:r>
              <a:rPr lang="en-US" baseline="0" dirty="0" err="1" smtClean="0"/>
              <a:t>llamar</a:t>
            </a:r>
            <a:r>
              <a:rPr lang="en-US" baseline="0" dirty="0" smtClean="0"/>
              <a:t> al 1-800-MEDICARE</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19</a:t>
            </a:fld>
            <a:endParaRPr lang="en-US"/>
          </a:p>
        </p:txBody>
      </p:sp>
    </p:spTree>
    <p:extLst>
      <p:ext uri="{BB962C8B-B14F-4D97-AF65-F5344CB8AC3E}">
        <p14:creationId xmlns:p14="http://schemas.microsoft.com/office/powerpoint/2010/main" val="172731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err="1" smtClean="0"/>
              <a:t>Recordarle</a:t>
            </a:r>
            <a:r>
              <a:rPr lang="en-US" baseline="0" dirty="0" smtClean="0"/>
              <a:t> a </a:t>
            </a:r>
            <a:r>
              <a:rPr lang="en-US" baseline="0" dirty="0" err="1" smtClean="0"/>
              <a:t>los</a:t>
            </a:r>
            <a:r>
              <a:rPr lang="en-US" baseline="0" dirty="0" smtClean="0"/>
              <a:t> </a:t>
            </a:r>
            <a:r>
              <a:rPr lang="en-US" baseline="0" dirty="0" err="1" smtClean="0"/>
              <a:t>beneficiarios</a:t>
            </a:r>
            <a:r>
              <a:rPr lang="en-US" baseline="0" dirty="0" smtClean="0"/>
              <a:t> que no </a:t>
            </a:r>
            <a:r>
              <a:rPr lang="en-US" baseline="0" dirty="0" err="1" smtClean="0"/>
              <a:t>es</a:t>
            </a:r>
            <a:r>
              <a:rPr lang="en-US" baseline="0" dirty="0" smtClean="0"/>
              <a:t> un </a:t>
            </a:r>
            <a:r>
              <a:rPr lang="en-US" baseline="0" dirty="0" err="1" smtClean="0"/>
              <a:t>recibo</a:t>
            </a:r>
            <a:r>
              <a:rPr lang="en-US" baseline="0" dirty="0" smtClean="0"/>
              <a:t> de </a:t>
            </a:r>
            <a:r>
              <a:rPr lang="en-US" baseline="0" dirty="0" err="1" smtClean="0"/>
              <a:t>cobro</a:t>
            </a:r>
            <a:r>
              <a:rPr lang="en-US" baseline="0" dirty="0" smtClean="0"/>
              <a:t>.</a:t>
            </a:r>
          </a:p>
          <a:p>
            <a:pPr marL="171450" indent="-171450">
              <a:buFontTx/>
              <a:buChar char="-"/>
            </a:pPr>
            <a:r>
              <a:rPr lang="en-US" dirty="0" err="1" smtClean="0"/>
              <a:t>Explique</a:t>
            </a:r>
            <a:r>
              <a:rPr lang="en-US" baseline="0" dirty="0" smtClean="0"/>
              <a:t> lo que se </a:t>
            </a:r>
            <a:r>
              <a:rPr lang="en-US" baseline="0" dirty="0" err="1" smtClean="0"/>
              <a:t>debe</a:t>
            </a:r>
            <a:r>
              <a:rPr lang="en-US" baseline="0" dirty="0" smtClean="0"/>
              <a:t> </a:t>
            </a:r>
            <a:r>
              <a:rPr lang="en-US" baseline="0" dirty="0" err="1" smtClean="0"/>
              <a:t>mirar</a:t>
            </a:r>
            <a:r>
              <a:rPr lang="en-US" baseline="0" dirty="0" smtClean="0"/>
              <a:t> </a:t>
            </a:r>
            <a:r>
              <a:rPr lang="en-US" baseline="0" dirty="0" err="1" smtClean="0"/>
              <a:t>en</a:t>
            </a:r>
            <a:r>
              <a:rPr lang="en-US" baseline="0" dirty="0" smtClean="0"/>
              <a:t> la </a:t>
            </a:r>
            <a:r>
              <a:rPr lang="en-US" baseline="0" dirty="0" err="1" smtClean="0"/>
              <a:t>primera</a:t>
            </a:r>
            <a:r>
              <a:rPr lang="en-US" baseline="0" dirty="0" smtClean="0"/>
              <a:t> </a:t>
            </a:r>
            <a:r>
              <a:rPr lang="en-US" baseline="0" dirty="0" err="1" smtClean="0"/>
              <a:t>pagina</a:t>
            </a:r>
            <a:r>
              <a:rPr lang="en-US" baseline="0" dirty="0" smtClean="0"/>
              <a:t> </a:t>
            </a:r>
            <a:r>
              <a:rPr lang="en-US" baseline="0" dirty="0" err="1" smtClean="0"/>
              <a:t>en</a:t>
            </a:r>
            <a:r>
              <a:rPr lang="en-US" baseline="0" dirty="0" smtClean="0"/>
              <a:t> </a:t>
            </a:r>
            <a:r>
              <a:rPr lang="en-US" baseline="0" dirty="0" err="1" smtClean="0"/>
              <a:t>busca</a:t>
            </a:r>
            <a:r>
              <a:rPr lang="en-US" baseline="0" dirty="0" smtClean="0"/>
              <a:t> de </a:t>
            </a:r>
            <a:r>
              <a:rPr lang="en-US" baseline="0" dirty="0" err="1" smtClean="0"/>
              <a:t>actividades</a:t>
            </a:r>
            <a:r>
              <a:rPr lang="en-US" baseline="0" dirty="0" smtClean="0"/>
              <a:t> </a:t>
            </a:r>
            <a:r>
              <a:rPr lang="en-US" baseline="0" dirty="0" err="1" smtClean="0"/>
              <a:t>sospechosas</a:t>
            </a:r>
            <a:r>
              <a:rPr lang="en-US" baseline="0" dirty="0" smtClean="0"/>
              <a:t>: </a:t>
            </a:r>
            <a:r>
              <a:rPr lang="en-US" baseline="0" dirty="0" err="1" smtClean="0"/>
              <a:t>Fecha</a:t>
            </a:r>
            <a:r>
              <a:rPr lang="en-US" baseline="0" dirty="0" smtClean="0"/>
              <a:t> de </a:t>
            </a:r>
            <a:r>
              <a:rPr lang="en-US" baseline="0" dirty="0" err="1" smtClean="0"/>
              <a:t>los</a:t>
            </a:r>
            <a:r>
              <a:rPr lang="en-US" baseline="0" dirty="0" smtClean="0"/>
              <a:t> </a:t>
            </a:r>
            <a:r>
              <a:rPr lang="en-US" baseline="0" dirty="0" err="1" smtClean="0"/>
              <a:t>reclamos</a:t>
            </a:r>
            <a:r>
              <a:rPr lang="en-US" baseline="0" dirty="0" smtClean="0"/>
              <a:t> del </a:t>
            </a:r>
            <a:r>
              <a:rPr lang="en-US" baseline="0" dirty="0" err="1" smtClean="0"/>
              <a:t>periodo</a:t>
            </a:r>
            <a:r>
              <a:rPr lang="en-US" baseline="0" dirty="0" smtClean="0"/>
              <a:t>. </a:t>
            </a:r>
            <a:r>
              <a:rPr lang="en-US" baseline="0" dirty="0" err="1" smtClean="0"/>
              <a:t>Asegurese</a:t>
            </a:r>
            <a:r>
              <a:rPr lang="en-US" baseline="0" dirty="0" smtClean="0"/>
              <a:t> que las </a:t>
            </a:r>
            <a:r>
              <a:rPr lang="en-US" baseline="0" dirty="0" err="1" smtClean="0"/>
              <a:t>fechas</a:t>
            </a:r>
            <a:r>
              <a:rPr lang="en-US" baseline="0" dirty="0" smtClean="0"/>
              <a:t> de </a:t>
            </a:r>
            <a:r>
              <a:rPr lang="en-US" baseline="0" dirty="0" err="1" smtClean="0"/>
              <a:t>los</a:t>
            </a:r>
            <a:r>
              <a:rPr lang="en-US" baseline="0" dirty="0" smtClean="0"/>
              <a:t> </a:t>
            </a:r>
            <a:r>
              <a:rPr lang="en-US" baseline="0" dirty="0" err="1" smtClean="0"/>
              <a:t>servicios</a:t>
            </a:r>
            <a:r>
              <a:rPr lang="en-US" baseline="0" dirty="0" smtClean="0"/>
              <a:t> </a:t>
            </a:r>
            <a:r>
              <a:rPr lang="en-US" baseline="0" dirty="0" err="1" smtClean="0"/>
              <a:t>concuerdan</a:t>
            </a:r>
            <a:r>
              <a:rPr lang="en-US" baseline="0" dirty="0" smtClean="0"/>
              <a:t> con lo que </a:t>
            </a:r>
            <a:r>
              <a:rPr lang="en-US" baseline="0" dirty="0" err="1" smtClean="0"/>
              <a:t>usted</a:t>
            </a:r>
            <a:r>
              <a:rPr lang="en-US" baseline="0" dirty="0" smtClean="0"/>
              <a:t> </a:t>
            </a:r>
            <a:r>
              <a:rPr lang="en-US" baseline="0" dirty="0" err="1" smtClean="0"/>
              <a:t>recibio</a:t>
            </a:r>
            <a:r>
              <a:rPr lang="en-US" baseline="0" dirty="0" smtClean="0"/>
              <a:t>. Mire </a:t>
            </a:r>
            <a:r>
              <a:rPr lang="en-US" baseline="0" dirty="0" err="1" smtClean="0"/>
              <a:t>si</a:t>
            </a:r>
            <a:r>
              <a:rPr lang="en-US" baseline="0" dirty="0" smtClean="0"/>
              <a:t> hay </a:t>
            </a:r>
            <a:r>
              <a:rPr lang="en-US" baseline="0" dirty="0" err="1" smtClean="0"/>
              <a:t>proveedores</a:t>
            </a:r>
            <a:r>
              <a:rPr lang="en-US" baseline="0" dirty="0" smtClean="0"/>
              <a:t> de </a:t>
            </a:r>
            <a:r>
              <a:rPr lang="en-US" baseline="0" dirty="0" err="1" smtClean="0"/>
              <a:t>salud</a:t>
            </a:r>
            <a:r>
              <a:rPr lang="en-US" baseline="0" dirty="0" smtClean="0"/>
              <a:t> que no </a:t>
            </a:r>
            <a:r>
              <a:rPr lang="en-US" baseline="0" dirty="0" err="1" smtClean="0"/>
              <a:t>reconoce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20</a:t>
            </a:fld>
            <a:endParaRPr lang="en-US"/>
          </a:p>
        </p:txBody>
      </p:sp>
    </p:spTree>
    <p:extLst>
      <p:ext uri="{BB962C8B-B14F-4D97-AF65-F5344CB8AC3E}">
        <p14:creationId xmlns:p14="http://schemas.microsoft.com/office/powerpoint/2010/main" val="304175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a:t>
            </a:fld>
            <a:endParaRPr lang="en-US"/>
          </a:p>
        </p:txBody>
      </p:sp>
    </p:spTree>
    <p:extLst>
      <p:ext uri="{BB962C8B-B14F-4D97-AF65-F5344CB8AC3E}">
        <p14:creationId xmlns:p14="http://schemas.microsoft.com/office/powerpoint/2010/main" val="397057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21</a:t>
            </a:fld>
            <a:endParaRPr lang="en-US"/>
          </a:p>
        </p:txBody>
      </p:sp>
    </p:spTree>
    <p:extLst>
      <p:ext uri="{BB962C8B-B14F-4D97-AF65-F5344CB8AC3E}">
        <p14:creationId xmlns:p14="http://schemas.microsoft.com/office/powerpoint/2010/main" val="12243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Fomente</a:t>
            </a:r>
            <a:r>
              <a:rPr lang="en-US" dirty="0" smtClean="0"/>
              <a:t> la </a:t>
            </a:r>
            <a:r>
              <a:rPr lang="en-US" dirty="0" err="1" smtClean="0"/>
              <a:t>participacion</a:t>
            </a:r>
            <a:r>
              <a:rPr lang="en-US" baseline="0" dirty="0" smtClean="0"/>
              <a:t> de la </a:t>
            </a:r>
            <a:r>
              <a:rPr lang="en-US" baseline="0" dirty="0" err="1" smtClean="0"/>
              <a:t>audiencia</a:t>
            </a:r>
            <a:r>
              <a:rPr lang="en-US" baseline="0" dirty="0" smtClean="0"/>
              <a:t> </a:t>
            </a:r>
            <a:r>
              <a:rPr lang="en-US" baseline="0" dirty="0" err="1" smtClean="0"/>
              <a:t>durante</a:t>
            </a:r>
            <a:r>
              <a:rPr lang="en-US" baseline="0" dirty="0" smtClean="0"/>
              <a:t> </a:t>
            </a:r>
            <a:r>
              <a:rPr lang="en-US" baseline="0" dirty="0" err="1" smtClean="0"/>
              <a:t>esta</a:t>
            </a:r>
            <a:r>
              <a:rPr lang="en-US" baseline="0" dirty="0" smtClean="0"/>
              <a:t> </a:t>
            </a:r>
            <a:r>
              <a:rPr lang="en-US" baseline="0" dirty="0" err="1" smtClean="0"/>
              <a:t>actividad</a:t>
            </a:r>
            <a:r>
              <a:rPr lang="en-US" baseline="0" dirty="0" smtClean="0"/>
              <a:t> y </a:t>
            </a:r>
            <a:r>
              <a:rPr lang="en-US" baseline="0" dirty="0" err="1" smtClean="0"/>
              <a:t>permitales</a:t>
            </a:r>
            <a:r>
              <a:rPr lang="en-US" baseline="0" dirty="0" smtClean="0"/>
              <a:t> que </a:t>
            </a:r>
            <a:r>
              <a:rPr lang="en-US" baseline="0" dirty="0" err="1" smtClean="0"/>
              <a:t>respondan</a:t>
            </a:r>
            <a:r>
              <a:rPr lang="en-US" baseline="0" dirty="0" smtClean="0"/>
              <a:t> </a:t>
            </a:r>
            <a:r>
              <a:rPr lang="en-US" baseline="0" dirty="0" err="1" smtClean="0"/>
              <a:t>por</a:t>
            </a:r>
            <a:r>
              <a:rPr lang="en-US" baseline="0" dirty="0" smtClean="0"/>
              <a:t> </a:t>
            </a:r>
            <a:r>
              <a:rPr lang="en-US" baseline="0" dirty="0" err="1" smtClean="0"/>
              <a:t>ellos</a:t>
            </a:r>
            <a:r>
              <a:rPr lang="en-US" baseline="0" dirty="0" smtClean="0"/>
              <a:t> </a:t>
            </a:r>
            <a:r>
              <a:rPr lang="en-US" baseline="0" dirty="0" err="1" smtClean="0"/>
              <a:t>mismos</a:t>
            </a:r>
            <a:r>
              <a:rPr lang="en-US" baseline="0" dirty="0" smtClean="0"/>
              <a:t> con la </a:t>
            </a:r>
            <a:r>
              <a:rPr lang="en-US" baseline="0" dirty="0" err="1" smtClean="0"/>
              <a:t>informacion</a:t>
            </a:r>
            <a:r>
              <a:rPr lang="en-US" baseline="0" dirty="0" smtClean="0"/>
              <a:t> </a:t>
            </a:r>
            <a:r>
              <a:rPr lang="en-US" baseline="0" dirty="0" err="1" smtClean="0"/>
              <a:t>en</a:t>
            </a:r>
            <a:r>
              <a:rPr lang="en-US" baseline="0" dirty="0" smtClean="0"/>
              <a:t> la </a:t>
            </a:r>
            <a:r>
              <a:rPr lang="en-US" baseline="0" dirty="0" err="1" smtClean="0"/>
              <a:t>siguiente</a:t>
            </a:r>
            <a:r>
              <a:rPr lang="en-US" baseline="0" dirty="0" smtClean="0"/>
              <a:t> </a:t>
            </a:r>
            <a:r>
              <a:rPr lang="en-US" baseline="0" dirty="0" err="1" smtClean="0"/>
              <a:t>pagina</a:t>
            </a:r>
            <a:r>
              <a:rPr lang="en-US" dirty="0" smtClean="0"/>
              <a:t>.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22</a:t>
            </a:fld>
            <a:endParaRPr lang="en-US"/>
          </a:p>
        </p:txBody>
      </p:sp>
    </p:spTree>
    <p:extLst>
      <p:ext uri="{BB962C8B-B14F-4D97-AF65-F5344CB8AC3E}">
        <p14:creationId xmlns:p14="http://schemas.microsoft.com/office/powerpoint/2010/main" val="23908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Deje</a:t>
            </a:r>
            <a:r>
              <a:rPr lang="en-US" dirty="0" smtClean="0"/>
              <a:t> que la </a:t>
            </a:r>
            <a:r>
              <a:rPr lang="en-US" dirty="0" err="1" smtClean="0"/>
              <a:t>audiencia</a:t>
            </a:r>
            <a:r>
              <a:rPr lang="en-US" dirty="0" smtClean="0"/>
              <a:t> </a:t>
            </a:r>
            <a:r>
              <a:rPr lang="en-US" dirty="0" err="1" smtClean="0"/>
              <a:t>senale</a:t>
            </a:r>
            <a:r>
              <a:rPr lang="en-US" dirty="0" smtClean="0"/>
              <a:t> las </a:t>
            </a:r>
            <a:r>
              <a:rPr lang="en-US" dirty="0" err="1" smtClean="0"/>
              <a:t>actividades</a:t>
            </a:r>
            <a:r>
              <a:rPr lang="en-US" dirty="0" smtClean="0"/>
              <a:t> </a:t>
            </a:r>
            <a:r>
              <a:rPr lang="en-US" dirty="0" err="1" smtClean="0"/>
              <a:t>sospechosas</a:t>
            </a:r>
            <a:r>
              <a:rPr lang="en-US" dirty="0" smtClean="0"/>
              <a:t> </a:t>
            </a:r>
            <a:r>
              <a:rPr lang="en-US" dirty="0" err="1" smtClean="0"/>
              <a:t>en</a:t>
            </a:r>
            <a:r>
              <a:rPr lang="en-US" dirty="0" smtClean="0"/>
              <a:t> </a:t>
            </a:r>
            <a:r>
              <a:rPr lang="en-US" dirty="0" err="1" smtClean="0"/>
              <a:t>esta</a:t>
            </a:r>
            <a:r>
              <a:rPr lang="en-US" dirty="0" smtClean="0"/>
              <a:t> </a:t>
            </a:r>
            <a:r>
              <a:rPr lang="en-US" dirty="0" err="1" smtClean="0"/>
              <a:t>pagina</a:t>
            </a:r>
            <a:r>
              <a:rPr lang="en-US" baseline="0" dirty="0" smtClean="0"/>
              <a:t>.</a:t>
            </a:r>
          </a:p>
          <a:p>
            <a:r>
              <a:rPr lang="en-US" baseline="0" dirty="0" smtClean="0"/>
              <a:t>-</a:t>
            </a:r>
            <a:r>
              <a:rPr lang="en-US" baseline="0" dirty="0" err="1" smtClean="0"/>
              <a:t>Recuerdele</a:t>
            </a:r>
            <a:r>
              <a:rPr lang="en-US" baseline="0" dirty="0" smtClean="0"/>
              <a:t> a la </a:t>
            </a:r>
            <a:r>
              <a:rPr lang="en-US" baseline="0" dirty="0" err="1" smtClean="0"/>
              <a:t>audiencia</a:t>
            </a:r>
            <a:r>
              <a:rPr lang="en-US" baseline="0" dirty="0" smtClean="0"/>
              <a:t> la </a:t>
            </a:r>
            <a:r>
              <a:rPr lang="en-US" baseline="0" dirty="0" err="1" smtClean="0"/>
              <a:t>importancia</a:t>
            </a:r>
            <a:r>
              <a:rPr lang="en-US" baseline="0" dirty="0" smtClean="0"/>
              <a:t> de </a:t>
            </a:r>
            <a:r>
              <a:rPr lang="en-US" baseline="0" dirty="0" err="1" smtClean="0"/>
              <a:t>explicar</a:t>
            </a:r>
            <a:r>
              <a:rPr lang="en-US" baseline="0" dirty="0" smtClean="0"/>
              <a:t> </a:t>
            </a:r>
            <a:r>
              <a:rPr lang="en-US" baseline="0" dirty="0" err="1" smtClean="0"/>
              <a:t>por</a:t>
            </a:r>
            <a:r>
              <a:rPr lang="en-US" baseline="0" dirty="0" smtClean="0"/>
              <a:t> que </a:t>
            </a:r>
            <a:r>
              <a:rPr lang="en-US" baseline="0" dirty="0" err="1" smtClean="0"/>
              <a:t>estos</a:t>
            </a:r>
            <a:r>
              <a:rPr lang="en-US" baseline="0" dirty="0" smtClean="0"/>
              <a:t> </a:t>
            </a:r>
            <a:r>
              <a:rPr lang="en-US" baseline="0" dirty="0" err="1" smtClean="0"/>
              <a:t>articulos</a:t>
            </a:r>
            <a:r>
              <a:rPr lang="en-US" baseline="0" dirty="0" smtClean="0"/>
              <a:t> son </a:t>
            </a:r>
            <a:r>
              <a:rPr lang="en-US" baseline="0" dirty="0" err="1" smtClean="0"/>
              <a:t>sospechosos</a:t>
            </a:r>
            <a:r>
              <a:rPr lang="en-US" baseline="0" dirty="0" smtClean="0"/>
              <a:t>.</a:t>
            </a:r>
          </a:p>
          <a:p>
            <a:r>
              <a:rPr lang="en-US" baseline="0" dirty="0" smtClean="0"/>
              <a:t>-</a:t>
            </a:r>
            <a:r>
              <a:rPr lang="en-US" baseline="0" dirty="0" err="1" smtClean="0"/>
              <a:t>Mirar</a:t>
            </a:r>
            <a:r>
              <a:rPr lang="en-US" baseline="0" dirty="0" smtClean="0"/>
              <a:t> </a:t>
            </a:r>
            <a:r>
              <a:rPr lang="en-US" baseline="0" dirty="0" err="1" smtClean="0"/>
              <a:t>por</a:t>
            </a:r>
            <a:r>
              <a:rPr lang="en-US" baseline="0" dirty="0" smtClean="0"/>
              <a:t> </a:t>
            </a:r>
            <a:r>
              <a:rPr lang="en-US" baseline="0" dirty="0" err="1" smtClean="0"/>
              <a:t>fechas</a:t>
            </a:r>
            <a:r>
              <a:rPr lang="en-US" baseline="0" dirty="0" smtClean="0"/>
              <a:t> de </a:t>
            </a:r>
            <a:r>
              <a:rPr lang="en-US" baseline="0" dirty="0" err="1" smtClean="0"/>
              <a:t>reclamos</a:t>
            </a:r>
            <a:r>
              <a:rPr lang="en-US" baseline="0" dirty="0" smtClean="0"/>
              <a:t> que </a:t>
            </a:r>
            <a:r>
              <a:rPr lang="en-US" baseline="0" dirty="0" err="1" smtClean="0"/>
              <a:t>fueron</a:t>
            </a:r>
            <a:r>
              <a:rPr lang="en-US" baseline="0" dirty="0" smtClean="0"/>
              <a:t> </a:t>
            </a:r>
            <a:r>
              <a:rPr lang="en-US" baseline="0" dirty="0" err="1" smtClean="0"/>
              <a:t>procesados</a:t>
            </a:r>
            <a:r>
              <a:rPr lang="en-US" baseline="0" dirty="0" smtClean="0"/>
              <a:t>, </a:t>
            </a:r>
            <a:r>
              <a:rPr lang="en-US" baseline="0" dirty="0" err="1" smtClean="0"/>
              <a:t>quien</a:t>
            </a:r>
            <a:r>
              <a:rPr lang="en-US" baseline="0" dirty="0" smtClean="0"/>
              <a:t> </a:t>
            </a:r>
            <a:r>
              <a:rPr lang="en-US" baseline="0" dirty="0" err="1" smtClean="0"/>
              <a:t>ordeno</a:t>
            </a:r>
            <a:r>
              <a:rPr lang="en-US" baseline="0" dirty="0" smtClean="0"/>
              <a:t> </a:t>
            </a:r>
            <a:r>
              <a:rPr lang="en-US" baseline="0" dirty="0" err="1" smtClean="0"/>
              <a:t>los</a:t>
            </a:r>
            <a:r>
              <a:rPr lang="en-US" baseline="0" dirty="0" smtClean="0"/>
              <a:t> </a:t>
            </a:r>
            <a:r>
              <a:rPr lang="en-US" baseline="0" dirty="0" err="1" smtClean="0"/>
              <a:t>servicios</a:t>
            </a:r>
            <a:r>
              <a:rPr lang="en-US" baseline="0" dirty="0" smtClean="0"/>
              <a:t> (</a:t>
            </a:r>
            <a:r>
              <a:rPr lang="en-US" baseline="0" dirty="0" err="1" smtClean="0"/>
              <a:t>reconoce</a:t>
            </a:r>
            <a:r>
              <a:rPr lang="en-US" baseline="0" dirty="0" smtClean="0"/>
              <a:t> el </a:t>
            </a:r>
            <a:r>
              <a:rPr lang="en-US" baseline="0" dirty="0" err="1" smtClean="0"/>
              <a:t>proveedor</a:t>
            </a:r>
            <a:r>
              <a:rPr lang="en-US" baseline="0" dirty="0" smtClean="0"/>
              <a:t> de </a:t>
            </a:r>
            <a:r>
              <a:rPr lang="en-US" baseline="0" dirty="0" err="1" smtClean="0"/>
              <a:t>salud</a:t>
            </a:r>
            <a:r>
              <a:rPr lang="en-US" baseline="0" dirty="0" smtClean="0"/>
              <a:t>?), que </a:t>
            </a:r>
            <a:r>
              <a:rPr lang="en-US" baseline="0" dirty="0" err="1" smtClean="0"/>
              <a:t>fue</a:t>
            </a:r>
            <a:r>
              <a:rPr lang="en-US" baseline="0" dirty="0" smtClean="0"/>
              <a:t> </a:t>
            </a:r>
            <a:r>
              <a:rPr lang="en-US" baseline="0" dirty="0" err="1" smtClean="0"/>
              <a:t>ordenado</a:t>
            </a:r>
            <a:r>
              <a:rPr lang="en-US" baseline="0" dirty="0" smtClean="0"/>
              <a:t> </a:t>
            </a:r>
            <a:r>
              <a:rPr lang="en-US" baseline="0" dirty="0" err="1" smtClean="0"/>
              <a:t>por</a:t>
            </a:r>
            <a:r>
              <a:rPr lang="en-US" baseline="0" dirty="0" smtClean="0"/>
              <a:t> el </a:t>
            </a:r>
            <a:r>
              <a:rPr lang="en-US" baseline="0" dirty="0" err="1" smtClean="0"/>
              <a:t>proveedor</a:t>
            </a:r>
            <a:r>
              <a:rPr lang="en-US" baseline="0" dirty="0" smtClean="0"/>
              <a:t> de </a:t>
            </a:r>
            <a:r>
              <a:rPr lang="en-US" baseline="0" dirty="0" err="1" smtClean="0"/>
              <a:t>salud</a:t>
            </a:r>
            <a:r>
              <a:rPr lang="en-US" baseline="0" dirty="0" smtClean="0"/>
              <a:t> (</a:t>
            </a:r>
            <a:r>
              <a:rPr lang="en-US" baseline="0" dirty="0" err="1" smtClean="0"/>
              <a:t>usted</a:t>
            </a:r>
            <a:r>
              <a:rPr lang="en-US" baseline="0" dirty="0" smtClean="0"/>
              <a:t> o </a:t>
            </a:r>
            <a:r>
              <a:rPr lang="en-US" baseline="0" dirty="0" err="1" smtClean="0"/>
              <a:t>su</a:t>
            </a:r>
            <a:r>
              <a:rPr lang="en-US" baseline="0" dirty="0" smtClean="0"/>
              <a:t> doctor </a:t>
            </a:r>
            <a:r>
              <a:rPr lang="en-US" baseline="0" dirty="0" err="1" smtClean="0"/>
              <a:t>ordenaron</a:t>
            </a:r>
            <a:r>
              <a:rPr lang="en-US" baseline="0" dirty="0" smtClean="0"/>
              <a:t> un system de </a:t>
            </a:r>
            <a:r>
              <a:rPr lang="en-US" baseline="0" dirty="0" err="1" smtClean="0"/>
              <a:t>oxigeno</a:t>
            </a:r>
            <a:r>
              <a:rPr lang="en-US" baseline="0" dirty="0" smtClean="0"/>
              <a:t>, </a:t>
            </a:r>
            <a:r>
              <a:rPr lang="en-US" baseline="0" dirty="0" err="1" smtClean="0"/>
              <a:t>necesita</a:t>
            </a:r>
            <a:r>
              <a:rPr lang="en-US" baseline="0" dirty="0" smtClean="0"/>
              <a:t> </a:t>
            </a:r>
            <a:r>
              <a:rPr lang="en-US" baseline="0" dirty="0" err="1" smtClean="0"/>
              <a:t>uno</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23</a:t>
            </a:fld>
            <a:endParaRPr lang="en-US"/>
          </a:p>
        </p:txBody>
      </p:sp>
    </p:spTree>
    <p:extLst>
      <p:ext uri="{BB962C8B-B14F-4D97-AF65-F5344CB8AC3E}">
        <p14:creationId xmlns:p14="http://schemas.microsoft.com/office/powerpoint/2010/main" val="4173460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Asegurarse</a:t>
            </a:r>
            <a:r>
              <a:rPr lang="en-US" baseline="0" dirty="0" smtClean="0"/>
              <a:t> de </a:t>
            </a:r>
            <a:r>
              <a:rPr lang="en-US" baseline="0" dirty="0" err="1" smtClean="0"/>
              <a:t>mencionar</a:t>
            </a:r>
            <a:r>
              <a:rPr lang="en-US" baseline="0" dirty="0" smtClean="0"/>
              <a:t> la </a:t>
            </a:r>
            <a:r>
              <a:rPr lang="en-US" baseline="0" dirty="0" err="1" smtClean="0"/>
              <a:t>importancia</a:t>
            </a:r>
            <a:r>
              <a:rPr lang="en-US" baseline="0" dirty="0" smtClean="0"/>
              <a:t> de </a:t>
            </a:r>
            <a:r>
              <a:rPr lang="en-US" baseline="0" dirty="0" err="1" smtClean="0"/>
              <a:t>posibles</a:t>
            </a:r>
            <a:r>
              <a:rPr lang="en-US" baseline="0" dirty="0" smtClean="0"/>
              <a:t> </a:t>
            </a:r>
            <a:r>
              <a:rPr lang="en-US" baseline="0" dirty="0" err="1" smtClean="0"/>
              <a:t>fraudes</a:t>
            </a:r>
            <a:r>
              <a:rPr lang="en-US" baseline="0" dirty="0" smtClean="0"/>
              <a:t> </a:t>
            </a:r>
            <a:r>
              <a:rPr lang="en-US" baseline="0" dirty="0" err="1" smtClean="0"/>
              <a:t>en</a:t>
            </a:r>
            <a:r>
              <a:rPr lang="en-US" baseline="0" dirty="0" smtClean="0"/>
              <a:t> Medicare</a:t>
            </a:r>
            <a:r>
              <a:rPr lang="en-US" dirty="0" smtClean="0"/>
              <a:t>. Las </a:t>
            </a:r>
            <a:r>
              <a:rPr lang="en-US" dirty="0" err="1" smtClean="0"/>
              <a:t>siguiente</a:t>
            </a:r>
            <a:r>
              <a:rPr lang="en-US" baseline="0" dirty="0" smtClean="0"/>
              <a:t> </a:t>
            </a:r>
            <a:r>
              <a:rPr lang="en-US" baseline="0" dirty="0" err="1" smtClean="0"/>
              <a:t>seccion</a:t>
            </a:r>
            <a:r>
              <a:rPr lang="en-US" baseline="0" dirty="0" smtClean="0"/>
              <a:t> </a:t>
            </a:r>
            <a:r>
              <a:rPr lang="en-US" baseline="0" dirty="0" err="1" smtClean="0"/>
              <a:t>nos</a:t>
            </a:r>
            <a:r>
              <a:rPr lang="en-US" baseline="0" dirty="0" smtClean="0"/>
              <a:t> </a:t>
            </a:r>
            <a:r>
              <a:rPr lang="en-US" baseline="0" dirty="0" err="1" smtClean="0"/>
              <a:t>ayudara</a:t>
            </a:r>
            <a:r>
              <a:rPr lang="en-US" baseline="0" dirty="0" smtClean="0"/>
              <a:t> a </a:t>
            </a:r>
            <a:r>
              <a:rPr lang="en-US" baseline="0" dirty="0" err="1" smtClean="0"/>
              <a:t>diferenciar</a:t>
            </a:r>
            <a:r>
              <a:rPr lang="en-US" baseline="0" dirty="0" smtClean="0"/>
              <a:t> </a:t>
            </a:r>
            <a:r>
              <a:rPr lang="en-US" baseline="0" dirty="0" err="1" smtClean="0"/>
              <a:t>sobre</a:t>
            </a:r>
            <a:r>
              <a:rPr lang="en-US" baseline="0" dirty="0" smtClean="0"/>
              <a:t> a </a:t>
            </a:r>
            <a:r>
              <a:rPr lang="en-US" baseline="0" dirty="0" err="1" smtClean="0"/>
              <a:t>quien</a:t>
            </a:r>
            <a:r>
              <a:rPr lang="en-US" baseline="0" dirty="0" smtClean="0"/>
              <a:t> </a:t>
            </a:r>
            <a:r>
              <a:rPr lang="en-US" baseline="0" dirty="0" err="1" smtClean="0"/>
              <a:t>llamar</a:t>
            </a:r>
            <a:r>
              <a:rPr lang="en-US" baseline="0" dirty="0" smtClean="0"/>
              <a:t> </a:t>
            </a:r>
            <a:r>
              <a:rPr lang="en-US" baseline="0" dirty="0" err="1" smtClean="0"/>
              <a:t>si</a:t>
            </a:r>
            <a:r>
              <a:rPr lang="en-US" baseline="0" dirty="0" smtClean="0"/>
              <a:t> </a:t>
            </a:r>
            <a:r>
              <a:rPr lang="en-US" baseline="0" dirty="0" err="1" smtClean="0"/>
              <a:t>sospechamos</a:t>
            </a:r>
            <a:r>
              <a:rPr lang="en-US" baseline="0" dirty="0" smtClean="0"/>
              <a:t> de </a:t>
            </a:r>
            <a:r>
              <a:rPr lang="en-US" baseline="0" dirty="0" err="1" smtClean="0"/>
              <a:t>fraude</a:t>
            </a:r>
            <a:r>
              <a:rPr lang="en-US" baseline="0" dirty="0" smtClean="0"/>
              <a:t> (SMP) y a </a:t>
            </a:r>
            <a:r>
              <a:rPr lang="en-US" baseline="0" dirty="0" err="1" smtClean="0"/>
              <a:t>quien</a:t>
            </a:r>
            <a:r>
              <a:rPr lang="en-US" baseline="0" dirty="0" smtClean="0"/>
              <a:t> </a:t>
            </a:r>
            <a:r>
              <a:rPr lang="en-US" baseline="0" dirty="0" err="1" smtClean="0"/>
              <a:t>llamar</a:t>
            </a:r>
            <a:r>
              <a:rPr lang="en-US" baseline="0" dirty="0" smtClean="0"/>
              <a:t> </a:t>
            </a:r>
            <a:r>
              <a:rPr lang="en-US" baseline="0" dirty="0" err="1" smtClean="0"/>
              <a:t>si</a:t>
            </a:r>
            <a:r>
              <a:rPr lang="en-US" baseline="0" dirty="0" smtClean="0"/>
              <a:t> </a:t>
            </a:r>
            <a:r>
              <a:rPr lang="en-US" baseline="0" dirty="0" err="1" smtClean="0"/>
              <a:t>sospechamos</a:t>
            </a:r>
            <a:r>
              <a:rPr lang="en-US" baseline="0" dirty="0" smtClean="0"/>
              <a:t> de un error </a:t>
            </a:r>
            <a:r>
              <a:rPr lang="en-US" baseline="0" dirty="0" err="1" smtClean="0"/>
              <a:t>en</a:t>
            </a:r>
            <a:r>
              <a:rPr lang="en-US" baseline="0" dirty="0" smtClean="0"/>
              <a:t> el </a:t>
            </a:r>
            <a:r>
              <a:rPr lang="en-US" baseline="0" dirty="0" err="1" smtClean="0"/>
              <a:t>cobro</a:t>
            </a:r>
            <a:r>
              <a:rPr lang="en-US" baseline="0" dirty="0" smtClean="0"/>
              <a:t> de </a:t>
            </a:r>
            <a:r>
              <a:rPr lang="en-US" baseline="0" dirty="0" err="1" smtClean="0"/>
              <a:t>servicios</a:t>
            </a:r>
            <a:r>
              <a:rPr lang="en-US" baseline="0" dirty="0" smtClean="0"/>
              <a:t> de </a:t>
            </a:r>
            <a:r>
              <a:rPr lang="en-US" baseline="0" dirty="0" err="1" smtClean="0"/>
              <a:t>salud</a:t>
            </a:r>
            <a:r>
              <a:rPr lang="en-US" baseline="0" dirty="0" smtClean="0"/>
              <a:t> (</a:t>
            </a:r>
            <a:r>
              <a:rPr lang="en-US" baseline="0" dirty="0" err="1" smtClean="0"/>
              <a:t>proveedor</a:t>
            </a:r>
            <a:r>
              <a:rPr lang="en-US" baseline="0" dirty="0" smtClean="0"/>
              <a:t> de </a:t>
            </a:r>
            <a:r>
              <a:rPr lang="en-US" baseline="0" dirty="0" err="1" smtClean="0"/>
              <a:t>salud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25</a:t>
            </a:fld>
            <a:endParaRPr lang="en-US"/>
          </a:p>
        </p:txBody>
      </p:sp>
    </p:spTree>
    <p:extLst>
      <p:ext uri="{BB962C8B-B14F-4D97-AF65-F5344CB8AC3E}">
        <p14:creationId xmlns:p14="http://schemas.microsoft.com/office/powerpoint/2010/main" val="1525952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cargos que Medicare </a:t>
            </a:r>
            <a:r>
              <a:rPr lang="en-US" dirty="0" err="1" smtClean="0"/>
              <a:t>cubrira</a:t>
            </a:r>
            <a:r>
              <a:rPr lang="en-US" dirty="0" smtClean="0"/>
              <a:t> </a:t>
            </a:r>
            <a:r>
              <a:rPr lang="en-US" dirty="0" err="1" smtClean="0"/>
              <a:t>en</a:t>
            </a:r>
            <a:r>
              <a:rPr lang="en-US" dirty="0" smtClean="0"/>
              <a:t> el </a:t>
            </a:r>
            <a:r>
              <a:rPr lang="en-US" dirty="0" err="1" smtClean="0"/>
              <a:t>futuro</a:t>
            </a:r>
            <a:r>
              <a:rPr lang="en-US" dirty="0" smtClean="0"/>
              <a:t> </a:t>
            </a:r>
            <a:r>
              <a:rPr lang="en-US" dirty="0" err="1" smtClean="0"/>
              <a:t>pudieran</a:t>
            </a:r>
            <a:r>
              <a:rPr lang="en-US" baseline="0" dirty="0" smtClean="0"/>
              <a:t> no</a:t>
            </a:r>
            <a:r>
              <a:rPr lang="en-US" dirty="0" smtClean="0"/>
              <a:t> </a:t>
            </a:r>
            <a:r>
              <a:rPr lang="en-US" dirty="0" err="1" smtClean="0"/>
              <a:t>estar</a:t>
            </a:r>
            <a:r>
              <a:rPr lang="en-US" dirty="0" smtClean="0"/>
              <a:t> </a:t>
            </a:r>
            <a:r>
              <a:rPr lang="en-US" dirty="0" err="1" smtClean="0"/>
              <a:t>cubiertos</a:t>
            </a:r>
            <a:r>
              <a:rPr lang="en-US" dirty="0" smtClean="0"/>
              <a:t> </a:t>
            </a:r>
            <a:r>
              <a:rPr lang="en-US" dirty="0" err="1" smtClean="0"/>
              <a:t>por</a:t>
            </a:r>
            <a:r>
              <a:rPr lang="en-US" dirty="0" smtClean="0"/>
              <a:t> Medicare </a:t>
            </a:r>
            <a:r>
              <a:rPr lang="en-US" dirty="0" err="1" smtClean="0"/>
              <a:t>puesto</a:t>
            </a:r>
            <a:r>
              <a:rPr lang="en-US" dirty="0" smtClean="0"/>
              <a:t> que</a:t>
            </a:r>
            <a:r>
              <a:rPr lang="en-US" baseline="0" dirty="0" smtClean="0"/>
              <a:t> </a:t>
            </a:r>
            <a:r>
              <a:rPr lang="en-US" baseline="0" dirty="0" err="1" smtClean="0"/>
              <a:t>ya</a:t>
            </a:r>
            <a:r>
              <a:rPr lang="en-US" baseline="0" dirty="0" smtClean="0"/>
              <a:t> se </a:t>
            </a:r>
            <a:r>
              <a:rPr lang="en-US" baseline="0" dirty="0" err="1" smtClean="0"/>
              <a:t>habian</a:t>
            </a:r>
            <a:r>
              <a:rPr lang="en-US" baseline="0" dirty="0" smtClean="0"/>
              <a:t> </a:t>
            </a:r>
            <a:r>
              <a:rPr lang="en-US" baseline="0" dirty="0" err="1" smtClean="0"/>
              <a:t>sido</a:t>
            </a:r>
            <a:r>
              <a:rPr lang="en-US" baseline="0" dirty="0" smtClean="0"/>
              <a:t> </a:t>
            </a:r>
            <a:r>
              <a:rPr lang="en-US" baseline="0" dirty="0" err="1" smtClean="0"/>
              <a:t>usados</a:t>
            </a:r>
            <a:r>
              <a:rPr lang="en-US" baseline="0" dirty="0" smtClean="0"/>
              <a:t> </a:t>
            </a:r>
            <a:r>
              <a:rPr lang="en-US" baseline="0" dirty="0" err="1" smtClean="0"/>
              <a:t>en</a:t>
            </a:r>
            <a:r>
              <a:rPr lang="en-US" baseline="0" dirty="0" smtClean="0"/>
              <a:t> </a:t>
            </a:r>
            <a:r>
              <a:rPr lang="en-US" baseline="0" dirty="0" err="1" smtClean="0"/>
              <a:t>servicios</a:t>
            </a:r>
            <a:r>
              <a:rPr lang="en-US" baseline="0" dirty="0" smtClean="0"/>
              <a:t> </a:t>
            </a:r>
            <a:r>
              <a:rPr lang="en-US" baseline="0" dirty="0" err="1" smtClean="0"/>
              <a:t>fraudulentos</a:t>
            </a:r>
            <a:r>
              <a:rPr lang="en-US" baseline="0" dirty="0" smtClean="0"/>
              <a:t>.</a:t>
            </a:r>
            <a:endParaRPr lang="en-US" dirty="0" smtClean="0"/>
          </a:p>
          <a:p>
            <a:r>
              <a:rPr lang="en-US" dirty="0" smtClean="0"/>
              <a:t>-</a:t>
            </a:r>
            <a:r>
              <a:rPr lang="en-US" dirty="0" err="1" smtClean="0"/>
              <a:t>Aun</a:t>
            </a:r>
            <a:r>
              <a:rPr lang="en-US" dirty="0" smtClean="0"/>
              <a:t> a </a:t>
            </a:r>
            <a:r>
              <a:rPr lang="en-US" dirty="0" err="1" smtClean="0"/>
              <a:t>pesar</a:t>
            </a:r>
            <a:r>
              <a:rPr lang="en-US" dirty="0" smtClean="0"/>
              <a:t> de que </a:t>
            </a:r>
            <a:r>
              <a:rPr lang="en-US" dirty="0" err="1" smtClean="0"/>
              <a:t>una</a:t>
            </a:r>
            <a:r>
              <a:rPr lang="en-US" dirty="0" smtClean="0"/>
              <a:t> </a:t>
            </a:r>
            <a:r>
              <a:rPr lang="en-US" dirty="0" err="1" smtClean="0"/>
              <a:t>pieza</a:t>
            </a:r>
            <a:r>
              <a:rPr lang="en-US" dirty="0" smtClean="0"/>
              <a:t> de </a:t>
            </a:r>
            <a:r>
              <a:rPr lang="en-US" dirty="0" err="1" smtClean="0"/>
              <a:t>equipo</a:t>
            </a:r>
            <a:r>
              <a:rPr lang="en-US" baseline="0" dirty="0" smtClean="0"/>
              <a:t> medico </a:t>
            </a:r>
            <a:r>
              <a:rPr lang="en-US" baseline="0" dirty="0" err="1" smtClean="0"/>
              <a:t>pudiera</a:t>
            </a:r>
            <a:r>
              <a:rPr lang="en-US" baseline="0" dirty="0" smtClean="0"/>
              <a:t> </a:t>
            </a:r>
            <a:r>
              <a:rPr lang="en-US" baseline="0" dirty="0" err="1" smtClean="0"/>
              <a:t>ser</a:t>
            </a:r>
            <a:r>
              <a:rPr lang="en-US" baseline="0" dirty="0" smtClean="0"/>
              <a:t> </a:t>
            </a:r>
            <a:r>
              <a:rPr lang="en-US" baseline="0" dirty="0" err="1" smtClean="0"/>
              <a:t>enviada</a:t>
            </a:r>
            <a:r>
              <a:rPr lang="en-US" baseline="0" dirty="0" smtClean="0"/>
              <a:t> “gratis”, el </a:t>
            </a:r>
            <a:r>
              <a:rPr lang="en-US" baseline="0" dirty="0" err="1" smtClean="0"/>
              <a:t>proveedor</a:t>
            </a:r>
            <a:r>
              <a:rPr lang="en-US" baseline="0" dirty="0" smtClean="0"/>
              <a:t> que la </a:t>
            </a:r>
            <a:r>
              <a:rPr lang="en-US" baseline="0" dirty="0" err="1" smtClean="0"/>
              <a:t>ordeno</a:t>
            </a:r>
            <a:r>
              <a:rPr lang="en-US" baseline="0" dirty="0" smtClean="0"/>
              <a:t> y/o la </a:t>
            </a:r>
            <a:r>
              <a:rPr lang="en-US" baseline="0" dirty="0" err="1" smtClean="0"/>
              <a:t>envio</a:t>
            </a:r>
            <a:r>
              <a:rPr lang="en-US" baseline="0" dirty="0" smtClean="0"/>
              <a:t> no </a:t>
            </a:r>
            <a:r>
              <a:rPr lang="en-US" baseline="0" dirty="0" err="1" smtClean="0"/>
              <a:t>sabe</a:t>
            </a:r>
            <a:r>
              <a:rPr lang="en-US" baseline="0" dirty="0" smtClean="0"/>
              <a:t> </a:t>
            </a:r>
            <a:r>
              <a:rPr lang="en-US" baseline="0" dirty="0" err="1" smtClean="0"/>
              <a:t>sus</a:t>
            </a:r>
            <a:r>
              <a:rPr lang="en-US" baseline="0" dirty="0" smtClean="0"/>
              <a:t> </a:t>
            </a:r>
            <a:r>
              <a:rPr lang="en-US" baseline="0" dirty="0" err="1" smtClean="0"/>
              <a:t>medidas</a:t>
            </a:r>
            <a:r>
              <a:rPr lang="en-US" baseline="0" dirty="0" smtClean="0"/>
              <a:t> y </a:t>
            </a:r>
            <a:r>
              <a:rPr lang="en-US" baseline="0" dirty="0" err="1" smtClean="0"/>
              <a:t>pudiera</a:t>
            </a:r>
            <a:r>
              <a:rPr lang="en-US" baseline="0" dirty="0" smtClean="0"/>
              <a:t> </a:t>
            </a:r>
            <a:r>
              <a:rPr lang="en-US" baseline="0" dirty="0" err="1" smtClean="0"/>
              <a:t>perjudicar</a:t>
            </a:r>
            <a:r>
              <a:rPr lang="en-US" baseline="0" dirty="0" smtClean="0"/>
              <a:t> la </a:t>
            </a:r>
            <a:r>
              <a:rPr lang="en-US" baseline="0" dirty="0" err="1" smtClean="0"/>
              <a:t>su</a:t>
            </a:r>
            <a:r>
              <a:rPr lang="en-US" baseline="0" dirty="0" smtClean="0"/>
              <a:t> </a:t>
            </a:r>
            <a:r>
              <a:rPr lang="en-US" baseline="0" dirty="0" err="1" smtClean="0"/>
              <a:t>salud</a:t>
            </a:r>
            <a:r>
              <a:rPr lang="en-US" baseline="0" dirty="0" smtClean="0"/>
              <a:t> de </a:t>
            </a:r>
            <a:r>
              <a:rPr lang="en-US" baseline="0" dirty="0" err="1" smtClean="0"/>
              <a:t>quien</a:t>
            </a:r>
            <a:r>
              <a:rPr lang="en-US" baseline="0" dirty="0" smtClean="0"/>
              <a:t> la </a:t>
            </a:r>
            <a:r>
              <a:rPr lang="en-US" baseline="0" dirty="0" err="1" smtClean="0"/>
              <a:t>recibe</a:t>
            </a:r>
            <a:r>
              <a:rPr lang="en-US" baseline="0" dirty="0" smtClean="0"/>
              <a:t>.</a:t>
            </a:r>
            <a:endParaRPr lang="en-US" dirty="0" smtClean="0"/>
          </a:p>
          <a:p>
            <a:r>
              <a:rPr lang="en-US" dirty="0" smtClean="0"/>
              <a:t>-</a:t>
            </a:r>
            <a:r>
              <a:rPr lang="en-US" dirty="0" err="1" smtClean="0"/>
              <a:t>Muchas</a:t>
            </a:r>
            <a:r>
              <a:rPr lang="en-US" dirty="0" smtClean="0"/>
              <a:t> </a:t>
            </a:r>
            <a:r>
              <a:rPr lang="en-US" dirty="0" err="1" smtClean="0"/>
              <a:t>veces</a:t>
            </a:r>
            <a:r>
              <a:rPr lang="en-US" dirty="0" smtClean="0"/>
              <a:t> la </a:t>
            </a:r>
            <a:r>
              <a:rPr lang="en-US" dirty="0" err="1" smtClean="0"/>
              <a:t>gente</a:t>
            </a:r>
            <a:r>
              <a:rPr lang="en-US" dirty="0" smtClean="0"/>
              <a:t> no </a:t>
            </a:r>
            <a:r>
              <a:rPr lang="en-US" dirty="0" err="1" smtClean="0"/>
              <a:t>piensa</a:t>
            </a:r>
            <a:r>
              <a:rPr lang="en-US" dirty="0" smtClean="0"/>
              <a:t> </a:t>
            </a:r>
            <a:r>
              <a:rPr lang="en-US" dirty="0" err="1" smtClean="0"/>
              <a:t>en</a:t>
            </a:r>
            <a:r>
              <a:rPr lang="en-US" dirty="0" smtClean="0"/>
              <a:t> lo </a:t>
            </a:r>
            <a:r>
              <a:rPr lang="en-US" dirty="0" err="1" smtClean="0"/>
              <a:t>importante</a:t>
            </a:r>
            <a:r>
              <a:rPr lang="en-US" dirty="0" smtClean="0"/>
              <a:t> que </a:t>
            </a:r>
            <a:r>
              <a:rPr lang="en-US" dirty="0" err="1" smtClean="0"/>
              <a:t>es</a:t>
            </a:r>
            <a:r>
              <a:rPr lang="en-US" dirty="0" smtClean="0"/>
              <a:t> </a:t>
            </a:r>
            <a:r>
              <a:rPr lang="en-US" dirty="0" err="1" smtClean="0"/>
              <a:t>reportar</a:t>
            </a:r>
            <a:r>
              <a:rPr lang="en-US" dirty="0" smtClean="0"/>
              <a:t> </a:t>
            </a:r>
            <a:r>
              <a:rPr lang="en-US" dirty="0" err="1" smtClean="0"/>
              <a:t>fraude</a:t>
            </a:r>
            <a:r>
              <a:rPr lang="en-US" dirty="0" smtClean="0"/>
              <a:t> </a:t>
            </a:r>
            <a:r>
              <a:rPr lang="en-US" dirty="0" err="1" smtClean="0"/>
              <a:t>por</a:t>
            </a:r>
            <a:r>
              <a:rPr lang="en-US" dirty="0" smtClean="0"/>
              <a:t> que Medicare </a:t>
            </a:r>
            <a:r>
              <a:rPr lang="en-US" dirty="0" err="1" smtClean="0"/>
              <a:t>todavia</a:t>
            </a:r>
            <a:r>
              <a:rPr lang="en-US" baseline="0" dirty="0" smtClean="0"/>
              <a:t> </a:t>
            </a:r>
            <a:r>
              <a:rPr lang="en-US" baseline="0" dirty="0" err="1" smtClean="0"/>
              <a:t>va</a:t>
            </a:r>
            <a:r>
              <a:rPr lang="en-US" baseline="0" dirty="0" smtClean="0"/>
              <a:t> a </a:t>
            </a:r>
            <a:r>
              <a:rPr lang="en-US" baseline="0" dirty="0" err="1" smtClean="0"/>
              <a:t>pagar</a:t>
            </a:r>
            <a:r>
              <a:rPr lang="en-US" baseline="0" dirty="0" smtClean="0"/>
              <a:t> </a:t>
            </a:r>
            <a:r>
              <a:rPr lang="en-US" baseline="0" dirty="0" err="1" smtClean="0"/>
              <a:t>por</a:t>
            </a:r>
            <a:r>
              <a:rPr lang="en-US" baseline="0" dirty="0" smtClean="0"/>
              <a:t> el </a:t>
            </a:r>
            <a:r>
              <a:rPr lang="en-US" baseline="0" dirty="0" err="1" smtClean="0"/>
              <a:t>servicio</a:t>
            </a:r>
            <a:r>
              <a:rPr lang="en-US" baseline="0" dirty="0" smtClean="0"/>
              <a:t>/</a:t>
            </a:r>
            <a:r>
              <a:rPr lang="en-US" baseline="0" dirty="0" err="1" smtClean="0"/>
              <a:t>equipo</a:t>
            </a:r>
            <a:r>
              <a:rPr lang="en-US" baseline="0" dirty="0" smtClean="0"/>
              <a:t> </a:t>
            </a:r>
            <a:r>
              <a:rPr lang="en-US" baseline="0" dirty="0" err="1" smtClean="0"/>
              <a:t>aun</a:t>
            </a:r>
            <a:r>
              <a:rPr lang="en-US" baseline="0" dirty="0" smtClean="0"/>
              <a:t> </a:t>
            </a:r>
            <a:r>
              <a:rPr lang="en-US" baseline="0" dirty="0" err="1" smtClean="0"/>
              <a:t>si</a:t>
            </a:r>
            <a:r>
              <a:rPr lang="en-US" baseline="0" dirty="0" smtClean="0"/>
              <a:t> el </a:t>
            </a:r>
            <a:r>
              <a:rPr lang="en-US" baseline="0" dirty="0" err="1" smtClean="0"/>
              <a:t>beneficiario</a:t>
            </a:r>
            <a:r>
              <a:rPr lang="en-US" baseline="0" dirty="0" smtClean="0"/>
              <a:t> de Medicare no lo </a:t>
            </a:r>
            <a:r>
              <a:rPr lang="en-US" baseline="0" dirty="0" err="1" smtClean="0"/>
              <a:t>necesita</a:t>
            </a:r>
            <a:r>
              <a:rPr lang="en-US" baseline="0" dirty="0" smtClean="0"/>
              <a:t>. </a:t>
            </a:r>
          </a:p>
          <a:p>
            <a:r>
              <a:rPr lang="en-US" baseline="0" dirty="0" err="1" smtClean="0"/>
              <a:t>En</a:t>
            </a:r>
            <a:r>
              <a:rPr lang="en-US" baseline="0" dirty="0" smtClean="0"/>
              <a:t> </a:t>
            </a:r>
            <a:r>
              <a:rPr lang="en-US" baseline="0" dirty="0" err="1" smtClean="0"/>
              <a:t>algunos</a:t>
            </a:r>
            <a:r>
              <a:rPr lang="en-US" baseline="0" dirty="0" smtClean="0"/>
              <a:t> </a:t>
            </a:r>
            <a:r>
              <a:rPr lang="en-US" baseline="0" dirty="0" err="1" smtClean="0"/>
              <a:t>casos</a:t>
            </a:r>
            <a:r>
              <a:rPr lang="en-US" baseline="0" dirty="0" smtClean="0"/>
              <a:t> no </a:t>
            </a:r>
            <a:r>
              <a:rPr lang="en-US" baseline="0" dirty="0" err="1" smtClean="0"/>
              <a:t>tendran</a:t>
            </a:r>
            <a:r>
              <a:rPr lang="en-US" baseline="0" dirty="0" smtClean="0"/>
              <a:t> que </a:t>
            </a:r>
            <a:r>
              <a:rPr lang="en-US" baseline="0" dirty="0" err="1" smtClean="0"/>
              <a:t>pagar</a:t>
            </a:r>
            <a:r>
              <a:rPr lang="en-US" baseline="0" dirty="0" smtClean="0"/>
              <a:t> nada de </a:t>
            </a:r>
            <a:r>
              <a:rPr lang="en-US" baseline="0" dirty="0" err="1" smtClean="0"/>
              <a:t>gastos</a:t>
            </a:r>
            <a:r>
              <a:rPr lang="en-US" baseline="0" dirty="0" smtClean="0"/>
              <a:t> de </a:t>
            </a:r>
            <a:r>
              <a:rPr lang="en-US" baseline="0" dirty="0" err="1" smtClean="0"/>
              <a:t>bolsillo</a:t>
            </a:r>
            <a:r>
              <a:rPr lang="en-US" baseline="0" dirty="0" smtClean="0"/>
              <a:t> </a:t>
            </a:r>
            <a:r>
              <a:rPr lang="en-US" baseline="0" dirty="0" err="1" smtClean="0"/>
              <a:t>pero</a:t>
            </a:r>
            <a:r>
              <a:rPr lang="en-US" baseline="0" dirty="0" smtClean="0"/>
              <a:t> </a:t>
            </a:r>
            <a:r>
              <a:rPr lang="en-US" baseline="0" dirty="0" err="1" smtClean="0"/>
              <a:t>si</a:t>
            </a:r>
            <a:r>
              <a:rPr lang="en-US" baseline="0" dirty="0" smtClean="0"/>
              <a:t> de </a:t>
            </a:r>
            <a:r>
              <a:rPr lang="en-US" baseline="0" dirty="0" err="1" smtClean="0"/>
              <a:t>copagos</a:t>
            </a:r>
            <a:r>
              <a:rPr lang="en-US" baseline="0" dirty="0" smtClean="0"/>
              <a:t>, </a:t>
            </a:r>
            <a:r>
              <a:rPr lang="en-US" baseline="0" dirty="0" err="1" smtClean="0"/>
              <a:t>pero</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enfatizar</a:t>
            </a:r>
            <a:r>
              <a:rPr lang="en-US" baseline="0" dirty="0" smtClean="0"/>
              <a:t> lo </a:t>
            </a:r>
            <a:r>
              <a:rPr lang="en-US" baseline="0" dirty="0" err="1" smtClean="0"/>
              <a:t>importante</a:t>
            </a:r>
            <a:r>
              <a:rPr lang="en-US" baseline="0" dirty="0" smtClean="0"/>
              <a:t> que </a:t>
            </a:r>
            <a:r>
              <a:rPr lang="en-US" baseline="0" dirty="0" err="1" smtClean="0"/>
              <a:t>cuando</a:t>
            </a:r>
            <a:r>
              <a:rPr lang="en-US" baseline="0" dirty="0" smtClean="0"/>
              <a:t> un </a:t>
            </a:r>
            <a:r>
              <a:rPr lang="en-US" baseline="0" dirty="0" err="1" smtClean="0"/>
              <a:t>beneficiario</a:t>
            </a:r>
            <a:r>
              <a:rPr lang="en-US" baseline="0" dirty="0" smtClean="0"/>
              <a:t> de Medicare </a:t>
            </a:r>
            <a:r>
              <a:rPr lang="en-US" baseline="0" dirty="0" err="1" smtClean="0"/>
              <a:t>necesite</a:t>
            </a:r>
            <a:r>
              <a:rPr lang="en-US" baseline="0" dirty="0" smtClean="0"/>
              <a:t> un </a:t>
            </a:r>
            <a:r>
              <a:rPr lang="en-US" baseline="0" dirty="0" err="1" smtClean="0"/>
              <a:t>servicio</a:t>
            </a:r>
            <a:r>
              <a:rPr lang="en-US" baseline="0" dirty="0" smtClean="0"/>
              <a:t> </a:t>
            </a:r>
            <a:r>
              <a:rPr lang="en-US" baseline="0" dirty="0" err="1" smtClean="0"/>
              <a:t>entonces</a:t>
            </a:r>
            <a:r>
              <a:rPr lang="en-US" baseline="0" dirty="0" smtClean="0"/>
              <a:t> Medicare </a:t>
            </a:r>
            <a:r>
              <a:rPr lang="en-US" baseline="0" dirty="0" err="1" smtClean="0"/>
              <a:t>pudiera</a:t>
            </a:r>
            <a:r>
              <a:rPr lang="en-US" baseline="0" dirty="0" smtClean="0"/>
              <a:t> no </a:t>
            </a:r>
            <a:r>
              <a:rPr lang="en-US" baseline="0" dirty="0" err="1" smtClean="0"/>
              <a:t>cubrirlo</a:t>
            </a:r>
            <a:r>
              <a:rPr lang="en-US" baseline="0" dirty="0" smtClean="0"/>
              <a:t> </a:t>
            </a:r>
            <a:r>
              <a:rPr lang="en-US" baseline="0" dirty="0" err="1" smtClean="0"/>
              <a:t>por</a:t>
            </a:r>
            <a:r>
              <a:rPr lang="en-US" baseline="0" dirty="0" smtClean="0"/>
              <a:t> que </a:t>
            </a:r>
            <a:r>
              <a:rPr lang="en-US" baseline="0" dirty="0" err="1" smtClean="0"/>
              <a:t>mirarian</a:t>
            </a:r>
            <a:r>
              <a:rPr lang="en-US" baseline="0" dirty="0" smtClean="0"/>
              <a:t> que un </a:t>
            </a:r>
            <a:r>
              <a:rPr lang="en-US" baseline="0" dirty="0" err="1" smtClean="0"/>
              <a:t>beneficiario</a:t>
            </a:r>
            <a:r>
              <a:rPr lang="en-US" baseline="0" dirty="0" smtClean="0"/>
              <a:t> de Medicare </a:t>
            </a:r>
            <a:r>
              <a:rPr lang="en-US" baseline="0" dirty="0" err="1" smtClean="0"/>
              <a:t>ya</a:t>
            </a:r>
            <a:r>
              <a:rPr lang="en-US" baseline="0" dirty="0" smtClean="0"/>
              <a:t> lo </a:t>
            </a:r>
            <a:r>
              <a:rPr lang="en-US" baseline="0" dirty="0" err="1" smtClean="0"/>
              <a:t>habia</a:t>
            </a:r>
            <a:r>
              <a:rPr lang="en-US" baseline="0" dirty="0" smtClean="0"/>
              <a:t> </a:t>
            </a:r>
            <a:r>
              <a:rPr lang="en-US" baseline="0" dirty="0" err="1" smtClean="0"/>
              <a:t>utilizado</a:t>
            </a:r>
            <a:r>
              <a:rPr lang="en-US" baseline="0" dirty="0" smtClean="0"/>
              <a:t> </a:t>
            </a:r>
            <a:r>
              <a:rPr lang="en-US" baseline="0" dirty="0" err="1" smtClean="0"/>
              <a:t>en</a:t>
            </a:r>
            <a:r>
              <a:rPr lang="en-US" baseline="0" dirty="0" smtClean="0"/>
              <a:t> el </a:t>
            </a:r>
            <a:r>
              <a:rPr lang="en-US" baseline="0" dirty="0" err="1" smtClean="0"/>
              <a:t>pasado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27</a:t>
            </a:fld>
            <a:endParaRPr lang="en-US"/>
          </a:p>
        </p:txBody>
      </p:sp>
    </p:spTree>
    <p:extLst>
      <p:ext uri="{BB962C8B-B14F-4D97-AF65-F5344CB8AC3E}">
        <p14:creationId xmlns:p14="http://schemas.microsoft.com/office/powerpoint/2010/main" val="318538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Ahora</a:t>
            </a:r>
            <a:r>
              <a:rPr lang="en-US" dirty="0" smtClean="0"/>
              <a:t> </a:t>
            </a:r>
            <a:r>
              <a:rPr lang="en-US" dirty="0" err="1" smtClean="0"/>
              <a:t>discutiremos</a:t>
            </a:r>
            <a:r>
              <a:rPr lang="en-US" dirty="0" smtClean="0"/>
              <a:t> </a:t>
            </a:r>
            <a:r>
              <a:rPr lang="en-US" dirty="0" err="1" smtClean="0"/>
              <a:t>ejemplos</a:t>
            </a:r>
            <a:r>
              <a:rPr lang="en-US" dirty="0" smtClean="0"/>
              <a:t> de </a:t>
            </a:r>
            <a:r>
              <a:rPr lang="en-US" dirty="0" err="1" smtClean="0"/>
              <a:t>fraude</a:t>
            </a:r>
            <a:r>
              <a:rPr lang="en-US" baseline="0" dirty="0" smtClean="0"/>
              <a:t> </a:t>
            </a:r>
            <a:r>
              <a:rPr lang="en-US" baseline="0" dirty="0" err="1" smtClean="0"/>
              <a:t>en</a:t>
            </a:r>
            <a:r>
              <a:rPr lang="en-US" baseline="0" dirty="0" smtClean="0"/>
              <a:t> el </a:t>
            </a:r>
            <a:r>
              <a:rPr lang="en-US" baseline="0" dirty="0" err="1" smtClean="0"/>
              <a:t>Cuidado</a:t>
            </a:r>
            <a:r>
              <a:rPr lang="en-US" baseline="0" dirty="0" smtClean="0"/>
              <a:t> de </a:t>
            </a:r>
            <a:r>
              <a:rPr lang="en-US" baseline="0" dirty="0" err="1" smtClean="0"/>
              <a:t>Salud</a:t>
            </a:r>
            <a:r>
              <a:rPr lang="en-US" baseline="0" dirty="0" smtClean="0"/>
              <a:t> y que </a:t>
            </a:r>
            <a:r>
              <a:rPr lang="en-US" baseline="0" dirty="0" err="1" smtClean="0"/>
              <a:t>es</a:t>
            </a:r>
            <a:r>
              <a:rPr lang="en-US" baseline="0" dirty="0" smtClean="0"/>
              <a:t> lo que se </a:t>
            </a:r>
            <a:r>
              <a:rPr lang="en-US" baseline="0" dirty="0" err="1" smtClean="0"/>
              <a:t>tiene</a:t>
            </a:r>
            <a:r>
              <a:rPr lang="en-US" baseline="0" dirty="0" smtClean="0"/>
              <a:t> que </a:t>
            </a:r>
            <a:r>
              <a:rPr lang="en-US" baseline="0" dirty="0" err="1" smtClean="0"/>
              <a:t>observar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28</a:t>
            </a:fld>
            <a:endParaRPr lang="en-US"/>
          </a:p>
        </p:txBody>
      </p:sp>
    </p:spTree>
    <p:extLst>
      <p:ext uri="{BB962C8B-B14F-4D97-AF65-F5344CB8AC3E}">
        <p14:creationId xmlns:p14="http://schemas.microsoft.com/office/powerpoint/2010/main" val="1978007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Explicar</a:t>
            </a:r>
            <a:r>
              <a:rPr lang="en-US" dirty="0" smtClean="0"/>
              <a:t> la </a:t>
            </a:r>
            <a:r>
              <a:rPr lang="en-US" dirty="0" err="1" smtClean="0"/>
              <a:t>importancia</a:t>
            </a:r>
            <a:r>
              <a:rPr lang="en-US" baseline="0" dirty="0" smtClean="0"/>
              <a:t> de no </a:t>
            </a:r>
            <a:r>
              <a:rPr lang="en-US" baseline="0" dirty="0" err="1" smtClean="0"/>
              <a:t>dar</a:t>
            </a:r>
            <a:r>
              <a:rPr lang="en-US" baseline="0" dirty="0" smtClean="0"/>
              <a:t> la </a:t>
            </a:r>
            <a:r>
              <a:rPr lang="en-US" baseline="0" dirty="0" err="1" smtClean="0"/>
              <a:t>informacion</a:t>
            </a:r>
            <a:r>
              <a:rPr lang="en-US" baseline="0" dirty="0" smtClean="0"/>
              <a:t> personal a </a:t>
            </a:r>
            <a:r>
              <a:rPr lang="en-US" baseline="0" dirty="0" err="1" smtClean="0"/>
              <a:t>nadie</a:t>
            </a:r>
            <a:r>
              <a:rPr lang="en-US" baseline="0" dirty="0" smtClean="0"/>
              <a:t> </a:t>
            </a:r>
            <a:r>
              <a:rPr lang="en-US" baseline="0" dirty="0" err="1" smtClean="0"/>
              <a:t>por</a:t>
            </a:r>
            <a:r>
              <a:rPr lang="en-US" baseline="0" dirty="0" smtClean="0"/>
              <a:t> el </a:t>
            </a:r>
            <a:r>
              <a:rPr lang="en-US" baseline="0" dirty="0" err="1" smtClean="0"/>
              <a:t>telefono</a:t>
            </a:r>
            <a:endParaRPr lang="en-US" baseline="0" dirty="0" smtClean="0"/>
          </a:p>
          <a:p>
            <a:r>
              <a:rPr lang="en-US" baseline="0" dirty="0" smtClean="0"/>
              <a:t>-</a:t>
            </a:r>
            <a:r>
              <a:rPr lang="en-US" baseline="0" dirty="0" err="1" smtClean="0"/>
              <a:t>Intente</a:t>
            </a:r>
            <a:r>
              <a:rPr lang="en-US" baseline="0" dirty="0" smtClean="0"/>
              <a:t> </a:t>
            </a:r>
            <a:r>
              <a:rPr lang="en-US" baseline="0" dirty="0" err="1" smtClean="0"/>
              <a:t>interactuar</a:t>
            </a:r>
            <a:r>
              <a:rPr lang="en-US" baseline="0" dirty="0" smtClean="0"/>
              <a:t> con la </a:t>
            </a:r>
            <a:r>
              <a:rPr lang="en-US" baseline="0" dirty="0" err="1" smtClean="0"/>
              <a:t>audiencia</a:t>
            </a:r>
            <a:r>
              <a:rPr lang="en-US" baseline="0" dirty="0" smtClean="0"/>
              <a:t> </a:t>
            </a:r>
            <a:r>
              <a:rPr lang="en-US" baseline="0" dirty="0" err="1" smtClean="0"/>
              <a:t>cuando</a:t>
            </a:r>
            <a:r>
              <a:rPr lang="en-US" baseline="0" dirty="0" smtClean="0"/>
              <a:t> </a:t>
            </a:r>
            <a:r>
              <a:rPr lang="en-US" baseline="0" dirty="0" err="1" smtClean="0"/>
              <a:t>esta</a:t>
            </a:r>
            <a:r>
              <a:rPr lang="en-US" baseline="0" dirty="0" smtClean="0"/>
              <a:t> </a:t>
            </a:r>
            <a:r>
              <a:rPr lang="en-US" baseline="0" dirty="0" err="1" smtClean="0"/>
              <a:t>haciendo</a:t>
            </a:r>
            <a:r>
              <a:rPr lang="en-US" baseline="0" dirty="0" smtClean="0"/>
              <a:t> </a:t>
            </a:r>
            <a:r>
              <a:rPr lang="en-US" baseline="0" dirty="0" err="1" smtClean="0"/>
              <a:t>estas</a:t>
            </a:r>
            <a:r>
              <a:rPr lang="en-US" baseline="0" dirty="0" smtClean="0"/>
              <a:t> </a:t>
            </a:r>
            <a:r>
              <a:rPr lang="en-US" baseline="0" dirty="0" err="1" smtClean="0"/>
              <a:t>preguntas</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29</a:t>
            </a:fld>
            <a:endParaRPr lang="en-US"/>
          </a:p>
        </p:txBody>
      </p:sp>
    </p:spTree>
    <p:extLst>
      <p:ext uri="{BB962C8B-B14F-4D97-AF65-F5344CB8AC3E}">
        <p14:creationId xmlns:p14="http://schemas.microsoft.com/office/powerpoint/2010/main" val="1708301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Proporcione</a:t>
            </a:r>
            <a:r>
              <a:rPr lang="en-US" baseline="0" dirty="0" smtClean="0"/>
              <a:t> a la </a:t>
            </a:r>
            <a:r>
              <a:rPr lang="en-US" baseline="0" dirty="0" err="1" smtClean="0"/>
              <a:t>audiencia</a:t>
            </a:r>
            <a:r>
              <a:rPr lang="en-US" baseline="0" dirty="0" smtClean="0"/>
              <a:t> la </a:t>
            </a:r>
            <a:r>
              <a:rPr lang="en-US" baseline="0" dirty="0" err="1" smtClean="0"/>
              <a:t>oportundidad</a:t>
            </a:r>
            <a:r>
              <a:rPr lang="en-US" baseline="0" dirty="0" smtClean="0"/>
              <a:t> de </a:t>
            </a:r>
            <a:r>
              <a:rPr lang="en-US" baseline="0" dirty="0" err="1" smtClean="0"/>
              <a:t>contestar</a:t>
            </a:r>
            <a:r>
              <a:rPr lang="en-US" baseline="0" dirty="0" smtClean="0"/>
              <a:t> la </a:t>
            </a:r>
            <a:r>
              <a:rPr lang="en-US" baseline="0" dirty="0" err="1" smtClean="0"/>
              <a:t>pregunta</a:t>
            </a:r>
            <a:r>
              <a:rPr lang="en-US" baseline="0" dirty="0" smtClean="0"/>
              <a:t>.</a:t>
            </a:r>
          </a:p>
          <a:p>
            <a:r>
              <a:rPr lang="en-US" baseline="0" dirty="0" smtClean="0"/>
              <a:t>-</a:t>
            </a:r>
            <a:r>
              <a:rPr lang="en-US" baseline="0" dirty="0" err="1" smtClean="0"/>
              <a:t>Cuando</a:t>
            </a:r>
            <a:r>
              <a:rPr lang="en-US" baseline="0" dirty="0" smtClean="0"/>
              <a:t> la </a:t>
            </a:r>
            <a:r>
              <a:rPr lang="en-US" baseline="0" dirty="0" err="1" smtClean="0"/>
              <a:t>audiencia</a:t>
            </a:r>
            <a:r>
              <a:rPr lang="en-US" baseline="0" dirty="0" smtClean="0"/>
              <a:t> </a:t>
            </a:r>
            <a:r>
              <a:rPr lang="en-US" baseline="0" dirty="0" err="1" smtClean="0"/>
              <a:t>haya</a:t>
            </a:r>
            <a:r>
              <a:rPr lang="en-US" baseline="0" dirty="0" smtClean="0"/>
              <a:t> </a:t>
            </a:r>
            <a:r>
              <a:rPr lang="en-US" baseline="0" dirty="0" err="1" smtClean="0"/>
              <a:t>tenido</a:t>
            </a:r>
            <a:r>
              <a:rPr lang="en-US" baseline="0" dirty="0" smtClean="0"/>
              <a:t> </a:t>
            </a:r>
            <a:r>
              <a:rPr lang="en-US" baseline="0" dirty="0" err="1" smtClean="0"/>
              <a:t>una</a:t>
            </a:r>
            <a:r>
              <a:rPr lang="en-US" baseline="0" dirty="0" smtClean="0"/>
              <a:t> </a:t>
            </a:r>
            <a:r>
              <a:rPr lang="en-US" baseline="0" dirty="0" err="1" smtClean="0"/>
              <a:t>oportunidad</a:t>
            </a:r>
            <a:r>
              <a:rPr lang="en-US" baseline="0" dirty="0" smtClean="0"/>
              <a:t> para </a:t>
            </a:r>
            <a:r>
              <a:rPr lang="en-US" baseline="0" dirty="0" err="1" smtClean="0"/>
              <a:t>contestar</a:t>
            </a:r>
            <a:r>
              <a:rPr lang="en-US" baseline="0" dirty="0" smtClean="0"/>
              <a:t>, </a:t>
            </a:r>
            <a:r>
              <a:rPr lang="en-US" baseline="0" dirty="0" err="1" smtClean="0"/>
              <a:t>explique</a:t>
            </a:r>
            <a:r>
              <a:rPr lang="en-US" baseline="0" dirty="0" smtClean="0"/>
              <a:t> </a:t>
            </a:r>
            <a:r>
              <a:rPr lang="en-US" baseline="0" dirty="0" err="1" smtClean="0"/>
              <a:t>todos</a:t>
            </a:r>
            <a:r>
              <a:rPr lang="en-US" baseline="0" dirty="0" smtClean="0"/>
              <a:t> </a:t>
            </a:r>
            <a:r>
              <a:rPr lang="en-US" baseline="0" dirty="0" err="1" smtClean="0"/>
              <a:t>los</a:t>
            </a:r>
            <a:r>
              <a:rPr lang="en-US" baseline="0" dirty="0" smtClean="0"/>
              <a:t> </a:t>
            </a:r>
            <a:r>
              <a:rPr lang="en-US" baseline="0" dirty="0" err="1" smtClean="0"/>
              <a:t>pasos</a:t>
            </a:r>
            <a:r>
              <a:rPr lang="en-US" baseline="0" dirty="0" smtClean="0"/>
              <a:t> </a:t>
            </a:r>
            <a:r>
              <a:rPr lang="en-US" baseline="0" dirty="0" err="1" smtClean="0"/>
              <a:t>apropiados</a:t>
            </a:r>
            <a:r>
              <a:rPr lang="en-US" baseline="0" dirty="0" smtClean="0"/>
              <a:t> para </a:t>
            </a:r>
            <a:r>
              <a:rPr lang="en-US" baseline="0" dirty="0" err="1" smtClean="0"/>
              <a:t>reportar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30</a:t>
            </a:fld>
            <a:endParaRPr lang="en-US"/>
          </a:p>
        </p:txBody>
      </p:sp>
    </p:spTree>
    <p:extLst>
      <p:ext uri="{BB962C8B-B14F-4D97-AF65-F5344CB8AC3E}">
        <p14:creationId xmlns:p14="http://schemas.microsoft.com/office/powerpoint/2010/main" val="81315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Relacione</a:t>
            </a:r>
            <a:r>
              <a:rPr lang="en-US" baseline="0" dirty="0" smtClean="0"/>
              <a:t> la </a:t>
            </a:r>
            <a:r>
              <a:rPr lang="en-US" baseline="0" dirty="0" err="1" smtClean="0"/>
              <a:t>respuesta</a:t>
            </a:r>
            <a:r>
              <a:rPr lang="en-US" baseline="0" dirty="0" smtClean="0"/>
              <a:t> con el </a:t>
            </a:r>
            <a:r>
              <a:rPr lang="en-US" baseline="0" dirty="0" err="1" smtClean="0"/>
              <a:t>mensaje</a:t>
            </a:r>
            <a:r>
              <a:rPr lang="en-US" baseline="0" dirty="0" smtClean="0"/>
              <a:t> del SMP(</a:t>
            </a:r>
            <a:r>
              <a:rPr lang="en-US" baseline="0" dirty="0" err="1" smtClean="0"/>
              <a:t>prevenir</a:t>
            </a:r>
            <a:r>
              <a:rPr lang="en-US" baseline="0" dirty="0" smtClean="0"/>
              <a:t>, </a:t>
            </a:r>
            <a:r>
              <a:rPr lang="en-US" baseline="0" dirty="0" err="1" smtClean="0"/>
              <a:t>detectar</a:t>
            </a:r>
            <a:r>
              <a:rPr lang="en-US" baseline="0" dirty="0" smtClean="0"/>
              <a:t>, y </a:t>
            </a:r>
            <a:r>
              <a:rPr lang="en-US" baseline="0" dirty="0" err="1" smtClean="0"/>
              <a:t>reportar</a:t>
            </a:r>
            <a:r>
              <a:rPr lang="en-US" baseline="0" dirty="0" smtClean="0"/>
              <a:t>).</a:t>
            </a:r>
          </a:p>
          <a:p>
            <a:r>
              <a:rPr lang="en-US" baseline="0" dirty="0" smtClean="0"/>
              <a:t>-</a:t>
            </a:r>
            <a:r>
              <a:rPr lang="en-US" baseline="0" dirty="0" err="1" smtClean="0"/>
              <a:t>Cuando</a:t>
            </a:r>
            <a:r>
              <a:rPr lang="en-US" baseline="0" dirty="0" smtClean="0"/>
              <a:t> </a:t>
            </a:r>
            <a:r>
              <a:rPr lang="en-US" baseline="0" dirty="0" err="1" smtClean="0"/>
              <a:t>audiencia</a:t>
            </a:r>
            <a:r>
              <a:rPr lang="en-US" baseline="0" dirty="0" smtClean="0"/>
              <a:t> </a:t>
            </a:r>
            <a:r>
              <a:rPr lang="en-US" baseline="0" dirty="0" err="1" smtClean="0"/>
              <a:t>haya</a:t>
            </a:r>
            <a:r>
              <a:rPr lang="en-US" baseline="0" dirty="0" smtClean="0"/>
              <a:t> </a:t>
            </a:r>
            <a:r>
              <a:rPr lang="en-US" baseline="0" dirty="0" err="1" smtClean="0"/>
              <a:t>tenido</a:t>
            </a:r>
            <a:r>
              <a:rPr lang="en-US" baseline="0" dirty="0" smtClean="0"/>
              <a:t> </a:t>
            </a:r>
            <a:r>
              <a:rPr lang="en-US" baseline="0" dirty="0" err="1" smtClean="0"/>
              <a:t>oportunidad</a:t>
            </a:r>
            <a:r>
              <a:rPr lang="en-US" baseline="0" dirty="0" smtClean="0"/>
              <a:t> de responder a la </a:t>
            </a:r>
            <a:r>
              <a:rPr lang="en-US" baseline="0" dirty="0" err="1" smtClean="0"/>
              <a:t>preguntas</a:t>
            </a:r>
            <a:r>
              <a:rPr lang="en-US" baseline="0" dirty="0" smtClean="0"/>
              <a:t>, </a:t>
            </a:r>
            <a:r>
              <a:rPr lang="en-US" baseline="0" dirty="0" err="1" smtClean="0"/>
              <a:t>mencione</a:t>
            </a:r>
            <a:r>
              <a:rPr lang="en-US" baseline="0" dirty="0" smtClean="0"/>
              <a:t> la </a:t>
            </a:r>
            <a:r>
              <a:rPr lang="en-US" baseline="0" dirty="0" err="1" smtClean="0"/>
              <a:t>importancia</a:t>
            </a:r>
            <a:r>
              <a:rPr lang="en-US" baseline="0" dirty="0" smtClean="0"/>
              <a:t> de </a:t>
            </a:r>
            <a:r>
              <a:rPr lang="en-US" baseline="0" dirty="0" err="1" smtClean="0"/>
              <a:t>participar</a:t>
            </a:r>
            <a:r>
              <a:rPr lang="en-US" baseline="0" dirty="0" smtClean="0"/>
              <a:t> con </a:t>
            </a:r>
            <a:r>
              <a:rPr lang="en-US" baseline="0" dirty="0" err="1" smtClean="0"/>
              <a:t>su</a:t>
            </a:r>
            <a:r>
              <a:rPr lang="en-US" baseline="0" dirty="0" smtClean="0"/>
              <a:t> doctor principal.</a:t>
            </a:r>
          </a:p>
          <a:p>
            <a:r>
              <a:rPr lang="en-US" baseline="0" dirty="0" smtClean="0"/>
              <a:t>-</a:t>
            </a:r>
            <a:r>
              <a:rPr lang="en-US" baseline="0" dirty="0" err="1" smtClean="0"/>
              <a:t>Explique</a:t>
            </a:r>
            <a:r>
              <a:rPr lang="en-US" baseline="0" dirty="0" smtClean="0"/>
              <a:t> que </a:t>
            </a:r>
            <a:r>
              <a:rPr lang="en-US" baseline="0" dirty="0" err="1" smtClean="0"/>
              <a:t>es</a:t>
            </a:r>
            <a:r>
              <a:rPr lang="en-US" baseline="0" dirty="0" smtClean="0"/>
              <a:t> </a:t>
            </a:r>
            <a:r>
              <a:rPr lang="en-US" baseline="0" dirty="0" err="1" smtClean="0"/>
              <a:t>cuidado</a:t>
            </a:r>
            <a:r>
              <a:rPr lang="en-US" baseline="0" dirty="0" smtClean="0"/>
              <a:t> de </a:t>
            </a:r>
            <a:r>
              <a:rPr lang="en-US" baseline="0" dirty="0" err="1" smtClean="0"/>
              <a:t>salud</a:t>
            </a:r>
            <a:r>
              <a:rPr lang="en-US" baseline="0" dirty="0" smtClean="0"/>
              <a:t> </a:t>
            </a:r>
            <a:r>
              <a:rPr lang="en-US" baseline="0" dirty="0" err="1" smtClean="0"/>
              <a:t>en</a:t>
            </a:r>
            <a:r>
              <a:rPr lang="en-US" baseline="0" dirty="0" smtClean="0"/>
              <a:t> la casa </a:t>
            </a:r>
            <a:r>
              <a:rPr lang="en-US" baseline="0" dirty="0" err="1" smtClean="0"/>
              <a:t>necesita</a:t>
            </a:r>
            <a:r>
              <a:rPr lang="en-US" baseline="0" dirty="0" smtClean="0"/>
              <a:t> un plan de </a:t>
            </a:r>
            <a:r>
              <a:rPr lang="en-US" baseline="0" dirty="0" err="1" smtClean="0"/>
              <a:t>cuidado</a:t>
            </a:r>
            <a:r>
              <a:rPr lang="en-US" baseline="0" dirty="0" smtClean="0"/>
              <a:t> de </a:t>
            </a:r>
            <a:r>
              <a:rPr lang="en-US" baseline="0" dirty="0" err="1" smtClean="0"/>
              <a:t>los</a:t>
            </a:r>
            <a:r>
              <a:rPr lang="en-US" baseline="0" dirty="0" smtClean="0"/>
              <a:t> </a:t>
            </a:r>
            <a:r>
              <a:rPr lang="en-US" baseline="0" dirty="0" err="1" smtClean="0"/>
              <a:t>proveedores</a:t>
            </a:r>
            <a:r>
              <a:rPr lang="en-US" baseline="0" dirty="0" smtClean="0"/>
              <a:t> de </a:t>
            </a:r>
            <a:r>
              <a:rPr lang="en-US" baseline="0" dirty="0" err="1" smtClean="0"/>
              <a:t>salud</a:t>
            </a:r>
            <a:r>
              <a:rPr lang="en-US" baseline="0" dirty="0" smtClean="0"/>
              <a:t> </a:t>
            </a:r>
            <a:r>
              <a:rPr lang="en-US" baseline="0" dirty="0" err="1" smtClean="0"/>
              <a:t>principales</a:t>
            </a:r>
            <a:r>
              <a:rPr lang="en-US" baseline="0" dirty="0" smtClean="0"/>
              <a:t>. El </a:t>
            </a:r>
            <a:r>
              <a:rPr lang="en-US" baseline="0" dirty="0" err="1" smtClean="0"/>
              <a:t>Cuidado</a:t>
            </a:r>
            <a:r>
              <a:rPr lang="en-US" baseline="0" dirty="0" smtClean="0"/>
              <a:t> de </a:t>
            </a:r>
            <a:r>
              <a:rPr lang="en-US" baseline="0" dirty="0" err="1" smtClean="0"/>
              <a:t>Salud</a:t>
            </a:r>
            <a:r>
              <a:rPr lang="en-US" baseline="0" dirty="0" smtClean="0"/>
              <a:t> </a:t>
            </a:r>
            <a:r>
              <a:rPr lang="en-US" baseline="0" dirty="0" err="1" smtClean="0"/>
              <a:t>en</a:t>
            </a:r>
            <a:r>
              <a:rPr lang="en-US" baseline="0" dirty="0" smtClean="0"/>
              <a:t> la casa </a:t>
            </a:r>
            <a:r>
              <a:rPr lang="en-US" baseline="0" dirty="0" err="1" smtClean="0"/>
              <a:t>debe</a:t>
            </a:r>
            <a:r>
              <a:rPr lang="en-US" baseline="0" dirty="0" smtClean="0"/>
              <a:t> </a:t>
            </a:r>
            <a:r>
              <a:rPr lang="en-US" baseline="0" dirty="0" err="1" smtClean="0"/>
              <a:t>ser</a:t>
            </a:r>
            <a:r>
              <a:rPr lang="en-US" baseline="0" dirty="0" smtClean="0"/>
              <a:t> </a:t>
            </a:r>
            <a:r>
              <a:rPr lang="en-US" baseline="0" dirty="0" err="1" smtClean="0"/>
              <a:t>planeado</a:t>
            </a:r>
            <a:r>
              <a:rPr lang="en-US" baseline="0" dirty="0" smtClean="0"/>
              <a:t> </a:t>
            </a:r>
            <a:r>
              <a:rPr lang="en-US" baseline="0" dirty="0" err="1" smtClean="0"/>
              <a:t>cuidadosamente</a:t>
            </a:r>
            <a:r>
              <a:rPr lang="en-US" baseline="0" dirty="0" smtClean="0"/>
              <a:t> con </a:t>
            </a:r>
            <a:r>
              <a:rPr lang="en-US" baseline="0" dirty="0" err="1" smtClean="0"/>
              <a:t>su</a:t>
            </a:r>
            <a:r>
              <a:rPr lang="en-US" baseline="0" dirty="0" smtClean="0"/>
              <a:t> doctor principal y </a:t>
            </a:r>
            <a:r>
              <a:rPr lang="en-US" baseline="0" dirty="0" err="1" smtClean="0"/>
              <a:t>debe</a:t>
            </a:r>
            <a:r>
              <a:rPr lang="en-US" baseline="0" dirty="0" smtClean="0"/>
              <a:t> </a:t>
            </a:r>
            <a:r>
              <a:rPr lang="en-US" baseline="0" dirty="0" err="1" smtClean="0"/>
              <a:t>ser</a:t>
            </a:r>
            <a:r>
              <a:rPr lang="en-US" baseline="0" dirty="0" smtClean="0"/>
              <a:t> </a:t>
            </a:r>
            <a:r>
              <a:rPr lang="en-US" baseline="0" dirty="0" err="1" smtClean="0"/>
              <a:t>basado</a:t>
            </a:r>
            <a:r>
              <a:rPr lang="en-US" baseline="0" dirty="0" smtClean="0"/>
              <a:t> </a:t>
            </a:r>
            <a:r>
              <a:rPr lang="en-US" baseline="0" dirty="0" err="1" smtClean="0"/>
              <a:t>en</a:t>
            </a:r>
            <a:r>
              <a:rPr lang="en-US" baseline="0" dirty="0" smtClean="0"/>
              <a:t> </a:t>
            </a:r>
            <a:r>
              <a:rPr lang="en-US" baseline="0" dirty="0" err="1" smtClean="0"/>
              <a:t>sus</a:t>
            </a:r>
            <a:r>
              <a:rPr lang="en-US" baseline="0" dirty="0" smtClean="0"/>
              <a:t> </a:t>
            </a:r>
            <a:r>
              <a:rPr lang="en-US" baseline="0" dirty="0" err="1" smtClean="0"/>
              <a:t>necesidades</a:t>
            </a:r>
            <a:r>
              <a:rPr lang="en-US" baseline="0" dirty="0" smtClean="0"/>
              <a:t> </a:t>
            </a:r>
            <a:r>
              <a:rPr lang="en-US" baseline="0" dirty="0" err="1" smtClean="0"/>
              <a:t>personales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31</a:t>
            </a:fld>
            <a:endParaRPr lang="en-US"/>
          </a:p>
        </p:txBody>
      </p:sp>
    </p:spTree>
    <p:extLst>
      <p:ext uri="{BB962C8B-B14F-4D97-AF65-F5344CB8AC3E}">
        <p14:creationId xmlns:p14="http://schemas.microsoft.com/office/powerpoint/2010/main" val="324012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Recuerde</a:t>
            </a:r>
            <a:r>
              <a:rPr lang="en-US" baseline="0" dirty="0" smtClean="0"/>
              <a:t> la </a:t>
            </a:r>
            <a:r>
              <a:rPr lang="en-US" baseline="0" dirty="0" err="1" smtClean="0"/>
              <a:t>importancia</a:t>
            </a:r>
            <a:r>
              <a:rPr lang="en-US" baseline="0" dirty="0" smtClean="0"/>
              <a:t> de </a:t>
            </a:r>
            <a:r>
              <a:rPr lang="en-US" baseline="0" dirty="0" err="1" smtClean="0"/>
              <a:t>trabajar</a:t>
            </a:r>
            <a:r>
              <a:rPr lang="en-US" baseline="0" dirty="0" smtClean="0"/>
              <a:t> con </a:t>
            </a:r>
            <a:r>
              <a:rPr lang="en-US" baseline="0" dirty="0" err="1" smtClean="0"/>
              <a:t>su</a:t>
            </a:r>
            <a:r>
              <a:rPr lang="en-US" baseline="0" dirty="0" smtClean="0"/>
              <a:t> medico principal (</a:t>
            </a:r>
            <a:r>
              <a:rPr lang="en-US" baseline="0" dirty="0" err="1" smtClean="0"/>
              <a:t>ellos</a:t>
            </a:r>
            <a:r>
              <a:rPr lang="en-US" baseline="0" dirty="0" smtClean="0"/>
              <a:t> </a:t>
            </a:r>
            <a:r>
              <a:rPr lang="en-US" baseline="0" dirty="0" err="1" smtClean="0"/>
              <a:t>saben</a:t>
            </a:r>
            <a:r>
              <a:rPr lang="en-US" baseline="0" dirty="0" smtClean="0"/>
              <a:t> </a:t>
            </a:r>
            <a:r>
              <a:rPr lang="en-US" baseline="0" dirty="0" err="1" smtClean="0"/>
              <a:t>sus</a:t>
            </a:r>
            <a:r>
              <a:rPr lang="en-US" baseline="0" dirty="0" smtClean="0"/>
              <a:t> </a:t>
            </a:r>
            <a:r>
              <a:rPr lang="en-US" baseline="0" dirty="0" err="1" smtClean="0"/>
              <a:t>necesidades</a:t>
            </a:r>
            <a:r>
              <a:rPr lang="en-US" baseline="0" dirty="0" smtClean="0"/>
              <a:t> </a:t>
            </a:r>
            <a:r>
              <a:rPr lang="en-US" baseline="0" dirty="0" err="1" smtClean="0"/>
              <a:t>medicas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32</a:t>
            </a:fld>
            <a:endParaRPr lang="en-US"/>
          </a:p>
        </p:txBody>
      </p:sp>
    </p:spTree>
    <p:extLst>
      <p:ext uri="{BB962C8B-B14F-4D97-AF65-F5344CB8AC3E}">
        <p14:creationId xmlns:p14="http://schemas.microsoft.com/office/powerpoint/2010/main" val="177373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Es</a:t>
            </a:r>
            <a:r>
              <a:rPr lang="en-US" baseline="0" dirty="0" smtClean="0"/>
              <a:t> </a:t>
            </a:r>
            <a:r>
              <a:rPr lang="en-US" baseline="0" dirty="0" err="1" smtClean="0"/>
              <a:t>importante</a:t>
            </a:r>
            <a:r>
              <a:rPr lang="en-US" baseline="0" dirty="0" smtClean="0"/>
              <a:t> </a:t>
            </a:r>
            <a:r>
              <a:rPr lang="en-US" baseline="0" dirty="0" err="1" smtClean="0"/>
              <a:t>recalcar</a:t>
            </a:r>
            <a:r>
              <a:rPr lang="en-US" baseline="0" dirty="0" smtClean="0"/>
              <a:t> que el SMP </a:t>
            </a:r>
            <a:r>
              <a:rPr lang="en-US" baseline="0" dirty="0" err="1" smtClean="0"/>
              <a:t>es</a:t>
            </a:r>
            <a:r>
              <a:rPr lang="en-US" baseline="0" dirty="0" smtClean="0"/>
              <a:t> un </a:t>
            </a:r>
            <a:r>
              <a:rPr lang="en-US" baseline="0" dirty="0" err="1" smtClean="0"/>
              <a:t>programa</a:t>
            </a:r>
            <a:r>
              <a:rPr lang="en-US" baseline="0" dirty="0" smtClean="0"/>
              <a:t> </a:t>
            </a:r>
            <a:r>
              <a:rPr lang="en-US" baseline="0" dirty="0" err="1" smtClean="0"/>
              <a:t>estatal</a:t>
            </a:r>
            <a:r>
              <a:rPr lang="en-US" baseline="0" dirty="0" smtClean="0"/>
              <a:t> con </a:t>
            </a:r>
            <a:r>
              <a:rPr lang="en-US" baseline="0" dirty="0" err="1" smtClean="0"/>
              <a:t>compañeros</a:t>
            </a:r>
            <a:r>
              <a:rPr lang="en-US" baseline="0" dirty="0" smtClean="0"/>
              <a:t> </a:t>
            </a:r>
            <a:r>
              <a:rPr lang="en-US" baseline="0" dirty="0" err="1" smtClean="0"/>
              <a:t>en</a:t>
            </a:r>
            <a:r>
              <a:rPr lang="en-US" baseline="0" dirty="0" smtClean="0"/>
              <a:t> </a:t>
            </a:r>
            <a:r>
              <a:rPr lang="en-US" baseline="0" dirty="0" err="1" smtClean="0"/>
              <a:t>todo</a:t>
            </a:r>
            <a:r>
              <a:rPr lang="en-US" baseline="0" dirty="0" smtClean="0"/>
              <a:t> el </a:t>
            </a:r>
            <a:r>
              <a:rPr lang="en-US" baseline="0" dirty="0" err="1" smtClean="0"/>
              <a:t>estado</a:t>
            </a:r>
            <a:r>
              <a:rPr lang="en-US" baseline="0" dirty="0" smtClean="0"/>
              <a:t> de Illinois.</a:t>
            </a:r>
          </a:p>
          <a:p>
            <a:r>
              <a:rPr lang="en-US" baseline="0" dirty="0" smtClean="0"/>
              <a:t>-</a:t>
            </a:r>
            <a:r>
              <a:rPr lang="en-US" baseline="0" dirty="0" err="1" smtClean="0"/>
              <a:t>Mencionar</a:t>
            </a:r>
            <a:r>
              <a:rPr lang="en-US" baseline="0" dirty="0" smtClean="0"/>
              <a:t> </a:t>
            </a:r>
            <a:r>
              <a:rPr lang="en-US" baseline="0" dirty="0" err="1" smtClean="0"/>
              <a:t>quien</a:t>
            </a:r>
            <a:r>
              <a:rPr lang="en-US" baseline="0" dirty="0" smtClean="0"/>
              <a:t> </a:t>
            </a:r>
            <a:r>
              <a:rPr lang="en-US" baseline="0" dirty="0" err="1" smtClean="0"/>
              <a:t>nos</a:t>
            </a:r>
            <a:r>
              <a:rPr lang="en-US" baseline="0" dirty="0" smtClean="0"/>
              <a:t> da </a:t>
            </a:r>
            <a:r>
              <a:rPr lang="en-US" baseline="0" dirty="0" err="1" smtClean="0"/>
              <a:t>los</a:t>
            </a:r>
            <a:r>
              <a:rPr lang="en-US" baseline="0" dirty="0" smtClean="0"/>
              <a:t> </a:t>
            </a:r>
            <a:r>
              <a:rPr lang="en-US" baseline="0" dirty="0" err="1" smtClean="0"/>
              <a:t>fondos</a:t>
            </a:r>
            <a:r>
              <a:rPr lang="en-US" baseline="0" dirty="0" smtClean="0"/>
              <a:t> y para que </a:t>
            </a:r>
            <a:r>
              <a:rPr lang="en-US" baseline="0" dirty="0" err="1" smtClean="0"/>
              <a:t>los</a:t>
            </a:r>
            <a:r>
              <a:rPr lang="en-US" baseline="0" dirty="0" smtClean="0"/>
              <a:t> </a:t>
            </a:r>
            <a:r>
              <a:rPr lang="en-US" baseline="0" dirty="0" err="1" smtClean="0"/>
              <a:t>usamos</a:t>
            </a:r>
            <a:r>
              <a:rPr lang="en-US" baseline="0" dirty="0" smtClean="0"/>
              <a:t> (</a:t>
            </a:r>
            <a:r>
              <a:rPr lang="en-US" baseline="0" dirty="0" err="1" smtClean="0"/>
              <a:t>educar</a:t>
            </a:r>
            <a:r>
              <a:rPr lang="en-US" baseline="0" dirty="0" smtClean="0"/>
              <a:t> a </a:t>
            </a:r>
            <a:r>
              <a:rPr lang="en-US" baseline="0" dirty="0" err="1" smtClean="0"/>
              <a:t>los</a:t>
            </a:r>
            <a:r>
              <a:rPr lang="en-US" baseline="0" dirty="0" smtClean="0"/>
              <a:t> </a:t>
            </a:r>
            <a:r>
              <a:rPr lang="en-US" baseline="0" dirty="0" err="1" smtClean="0"/>
              <a:t>beneficiarios</a:t>
            </a:r>
            <a:r>
              <a:rPr lang="en-US" baseline="0" dirty="0" smtClean="0"/>
              <a:t> para </a:t>
            </a:r>
            <a:r>
              <a:rPr lang="en-US" baseline="0" dirty="0" err="1" smtClean="0"/>
              <a:t>proteger</a:t>
            </a:r>
            <a:r>
              <a:rPr lang="en-US" baseline="0" dirty="0" smtClean="0"/>
              <a:t>, </a:t>
            </a:r>
            <a:r>
              <a:rPr lang="en-US" baseline="0" dirty="0" err="1" smtClean="0"/>
              <a:t>detectar</a:t>
            </a:r>
            <a:r>
              <a:rPr lang="en-US" baseline="0" dirty="0" smtClean="0"/>
              <a:t> y </a:t>
            </a:r>
            <a:r>
              <a:rPr lang="en-US" baseline="0" dirty="0" err="1" smtClean="0"/>
              <a:t>reportar</a:t>
            </a:r>
            <a:r>
              <a:rPr lang="en-US" baseline="0" dirty="0" smtClean="0"/>
              <a:t> </a:t>
            </a:r>
            <a:r>
              <a:rPr lang="en-US" baseline="0" dirty="0" err="1" smtClean="0"/>
              <a:t>fraude</a:t>
            </a:r>
            <a:r>
              <a:rPr lang="en-US" baseline="0" dirty="0" smtClean="0"/>
              <a:t> </a:t>
            </a:r>
            <a:r>
              <a:rPr lang="en-US" baseline="0" dirty="0" err="1" smtClean="0"/>
              <a:t>en</a:t>
            </a:r>
            <a:r>
              <a:rPr lang="en-US" baseline="0" dirty="0" smtClean="0"/>
              <a:t> el </a:t>
            </a:r>
            <a:r>
              <a:rPr lang="en-US" baseline="0" dirty="0" err="1" smtClean="0"/>
              <a:t>Cuidado</a:t>
            </a:r>
            <a:r>
              <a:rPr lang="en-US" baseline="0" dirty="0" smtClean="0"/>
              <a:t> de </a:t>
            </a:r>
            <a:r>
              <a:rPr lang="en-US" baseline="0" dirty="0" err="1" smtClean="0"/>
              <a:t>Salud</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a:t>
            </a:fld>
            <a:endParaRPr lang="en-US"/>
          </a:p>
        </p:txBody>
      </p:sp>
    </p:spTree>
    <p:extLst>
      <p:ext uri="{BB962C8B-B14F-4D97-AF65-F5344CB8AC3E}">
        <p14:creationId xmlns:p14="http://schemas.microsoft.com/office/powerpoint/2010/main" val="868985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any questions.</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33</a:t>
            </a:fld>
            <a:endParaRPr lang="en-US"/>
          </a:p>
        </p:txBody>
      </p:sp>
    </p:spTree>
    <p:extLst>
      <p:ext uri="{BB962C8B-B14F-4D97-AF65-F5344CB8AC3E}">
        <p14:creationId xmlns:p14="http://schemas.microsoft.com/office/powerpoint/2010/main" val="1674315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Agradezca</a:t>
            </a:r>
            <a:r>
              <a:rPr lang="en-US" dirty="0" smtClean="0"/>
              <a:t> la </a:t>
            </a:r>
            <a:r>
              <a:rPr lang="en-US" dirty="0" err="1" smtClean="0"/>
              <a:t>atencion</a:t>
            </a:r>
            <a:r>
              <a:rPr lang="en-US" dirty="0" smtClean="0"/>
              <a:t> de la </a:t>
            </a:r>
            <a:r>
              <a:rPr lang="en-US" dirty="0" err="1" smtClean="0"/>
              <a:t>audiencia</a:t>
            </a:r>
            <a:r>
              <a:rPr lang="en-US" dirty="0" smtClean="0"/>
              <a:t> e </a:t>
            </a:r>
            <a:r>
              <a:rPr lang="en-US" dirty="0" err="1" smtClean="0"/>
              <a:t>indique</a:t>
            </a:r>
            <a:r>
              <a:rPr lang="en-US" dirty="0" smtClean="0"/>
              <a:t> el </a:t>
            </a:r>
            <a:r>
              <a:rPr lang="en-US" dirty="0" err="1" smtClean="0"/>
              <a:t>telefono</a:t>
            </a:r>
            <a:r>
              <a:rPr lang="en-US" dirty="0" smtClean="0"/>
              <a:t> a </a:t>
            </a:r>
            <a:r>
              <a:rPr lang="en-US" dirty="0" err="1" smtClean="0"/>
              <a:t>llamar</a:t>
            </a:r>
            <a:r>
              <a:rPr lang="en-US" dirty="0" smtClean="0"/>
              <a:t> </a:t>
            </a:r>
            <a:r>
              <a:rPr lang="en-US" dirty="0" err="1" smtClean="0"/>
              <a:t>en</a:t>
            </a:r>
            <a:r>
              <a:rPr lang="en-US" dirty="0" smtClean="0"/>
              <a:t> la </a:t>
            </a:r>
            <a:r>
              <a:rPr lang="en-US" dirty="0" err="1" smtClean="0"/>
              <a:t>pagina</a:t>
            </a:r>
            <a:r>
              <a:rPr lang="en-US" dirty="0" smtClean="0"/>
              <a:t> </a:t>
            </a:r>
            <a:r>
              <a:rPr lang="en-US" dirty="0" err="1" smtClean="0"/>
              <a:t>donde</a:t>
            </a:r>
            <a:r>
              <a:rPr lang="en-US" dirty="0" smtClean="0"/>
              <a:t> la </a:t>
            </a:r>
            <a:r>
              <a:rPr lang="en-US" dirty="0" err="1" smtClean="0"/>
              <a:t>linea</a:t>
            </a:r>
            <a:r>
              <a:rPr lang="en-US" baseline="0" dirty="0" smtClean="0"/>
              <a:t> de </a:t>
            </a:r>
            <a:r>
              <a:rPr lang="en-US" baseline="0" dirty="0" err="1" smtClean="0"/>
              <a:t>ayuda</a:t>
            </a:r>
            <a:r>
              <a:rPr lang="en-US" baseline="0" dirty="0" smtClean="0"/>
              <a:t> Illinois SMP </a:t>
            </a:r>
            <a:r>
              <a:rPr lang="en-US" baseline="0" dirty="0" err="1" smtClean="0"/>
              <a:t>resuelve</a:t>
            </a:r>
            <a:r>
              <a:rPr lang="en-US" baseline="0" dirty="0" smtClean="0"/>
              <a:t> </a:t>
            </a:r>
            <a:r>
              <a:rPr lang="en-US" baseline="0" dirty="0" err="1" smtClean="0"/>
              <a:t>interacciones</a:t>
            </a:r>
            <a:r>
              <a:rPr lang="en-US" baseline="0" dirty="0" smtClean="0"/>
              <a:t> </a:t>
            </a:r>
            <a:r>
              <a:rPr lang="en-US" baseline="0" dirty="0" err="1" smtClean="0"/>
              <a:t>complejas</a:t>
            </a:r>
            <a:r>
              <a:rPr lang="en-US" baseline="0" dirty="0" smtClean="0"/>
              <a:t>. (708-383-0258).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35</a:t>
            </a:fld>
            <a:endParaRPr lang="en-US"/>
          </a:p>
        </p:txBody>
      </p:sp>
    </p:spTree>
    <p:extLst>
      <p:ext uri="{BB962C8B-B14F-4D97-AF65-F5344CB8AC3E}">
        <p14:creationId xmlns:p14="http://schemas.microsoft.com/office/powerpoint/2010/main" val="407020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a:t>
            </a:r>
            <a:r>
              <a:rPr lang="en-US" dirty="0" err="1" smtClean="0"/>
              <a:t>especifico</a:t>
            </a:r>
            <a:r>
              <a:rPr lang="en-US" dirty="0" smtClean="0"/>
              <a:t> y </a:t>
            </a:r>
            <a:r>
              <a:rPr lang="en-US" dirty="0" err="1" smtClean="0"/>
              <a:t>mencione</a:t>
            </a:r>
            <a:r>
              <a:rPr lang="en-US" dirty="0" smtClean="0"/>
              <a:t> la </a:t>
            </a:r>
            <a:r>
              <a:rPr lang="en-US" dirty="0" err="1" smtClean="0"/>
              <a:t>importancia</a:t>
            </a:r>
            <a:r>
              <a:rPr lang="en-US" dirty="0" smtClean="0"/>
              <a:t> de las </a:t>
            </a:r>
            <a:r>
              <a:rPr lang="en-US" dirty="0" err="1" smtClean="0"/>
              <a:t>diferencias</a:t>
            </a:r>
            <a:r>
              <a:rPr lang="en-US" dirty="0" smtClean="0"/>
              <a:t> entre </a:t>
            </a:r>
            <a:r>
              <a:rPr lang="en-US" dirty="0" err="1" smtClean="0"/>
              <a:t>fraude</a:t>
            </a:r>
            <a:r>
              <a:rPr lang="en-US" dirty="0" smtClean="0"/>
              <a:t> y error</a:t>
            </a:r>
            <a:r>
              <a:rPr lang="en-US" baseline="0" dirty="0" smtClean="0"/>
              <a:t>. Nos </a:t>
            </a:r>
            <a:r>
              <a:rPr lang="en-US" baseline="0" dirty="0" err="1" smtClean="0"/>
              <a:t>gustaria</a:t>
            </a:r>
            <a:r>
              <a:rPr lang="en-US" baseline="0" dirty="0" smtClean="0"/>
              <a:t> </a:t>
            </a:r>
            <a:r>
              <a:rPr lang="en-US" baseline="0" dirty="0" err="1" smtClean="0"/>
              <a:t>mencionar</a:t>
            </a:r>
            <a:r>
              <a:rPr lang="en-US" baseline="0" dirty="0" smtClean="0"/>
              <a:t> que </a:t>
            </a:r>
            <a:r>
              <a:rPr lang="en-US" baseline="0" dirty="0" err="1" smtClean="0"/>
              <a:t>los</a:t>
            </a:r>
            <a:r>
              <a:rPr lang="en-US" baseline="0" dirty="0" smtClean="0"/>
              <a:t> </a:t>
            </a:r>
            <a:r>
              <a:rPr lang="en-US" baseline="0" dirty="0" err="1" smtClean="0"/>
              <a:t>errores</a:t>
            </a:r>
            <a:r>
              <a:rPr lang="en-US" baseline="0" dirty="0" smtClean="0"/>
              <a:t> </a:t>
            </a:r>
            <a:r>
              <a:rPr lang="en-US" baseline="0" dirty="0" err="1" smtClean="0"/>
              <a:t>pasan</a:t>
            </a:r>
            <a:r>
              <a:rPr lang="en-US" baseline="0" dirty="0" smtClean="0"/>
              <a:t> </a:t>
            </a:r>
            <a:r>
              <a:rPr lang="en-US" baseline="0" dirty="0" err="1" smtClean="0"/>
              <a:t>cuando</a:t>
            </a:r>
            <a:r>
              <a:rPr lang="en-US" baseline="0" dirty="0" smtClean="0"/>
              <a:t> </a:t>
            </a:r>
            <a:r>
              <a:rPr lang="en-US" baseline="0" dirty="0" err="1" smtClean="0"/>
              <a:t>los</a:t>
            </a:r>
            <a:r>
              <a:rPr lang="en-US" baseline="0" dirty="0" smtClean="0"/>
              <a:t> </a:t>
            </a:r>
            <a:r>
              <a:rPr lang="en-US" baseline="0" dirty="0" err="1" smtClean="0"/>
              <a:t>proveedores</a:t>
            </a:r>
            <a:r>
              <a:rPr lang="en-US" baseline="0" dirty="0" smtClean="0"/>
              <a:t> le </a:t>
            </a:r>
            <a:r>
              <a:rPr lang="en-US" baseline="0" dirty="0" err="1" smtClean="0"/>
              <a:t>cobran</a:t>
            </a:r>
            <a:r>
              <a:rPr lang="en-US" baseline="0" dirty="0" smtClean="0"/>
              <a:t> a Medicare.</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4</a:t>
            </a:fld>
            <a:endParaRPr lang="en-US"/>
          </a:p>
        </p:txBody>
      </p:sp>
    </p:spTree>
    <p:extLst>
      <p:ext uri="{BB962C8B-B14F-4D97-AF65-F5344CB8AC3E}">
        <p14:creationId xmlns:p14="http://schemas.microsoft.com/office/powerpoint/2010/main" val="120472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Repita</a:t>
            </a:r>
            <a:r>
              <a:rPr lang="en-US" baseline="0" dirty="0" smtClean="0"/>
              <a:t> el </a:t>
            </a:r>
            <a:r>
              <a:rPr lang="en-US" baseline="0" dirty="0" err="1" smtClean="0"/>
              <a:t>significado</a:t>
            </a:r>
            <a:r>
              <a:rPr lang="en-US" baseline="0" dirty="0" smtClean="0"/>
              <a:t> de la palabra </a:t>
            </a:r>
            <a:r>
              <a:rPr lang="en-US" baseline="0" dirty="0" err="1" smtClean="0"/>
              <a:t>posible</a:t>
            </a:r>
            <a:r>
              <a:rPr lang="en-US" dirty="0" smtClean="0"/>
              <a:t>.  </a:t>
            </a:r>
            <a:r>
              <a:rPr lang="en-US" dirty="0" err="1" smtClean="0"/>
              <a:t>Nunca</a:t>
            </a:r>
            <a:r>
              <a:rPr lang="en-US" dirty="0" smtClean="0"/>
              <a:t> </a:t>
            </a:r>
            <a:r>
              <a:rPr lang="en-US" dirty="0" err="1" smtClean="0"/>
              <a:t>queremos</a:t>
            </a:r>
            <a:r>
              <a:rPr lang="en-US" dirty="0" smtClean="0"/>
              <a:t> </a:t>
            </a:r>
            <a:r>
              <a:rPr lang="en-US" dirty="0" err="1" smtClean="0"/>
              <a:t>decir</a:t>
            </a:r>
            <a:r>
              <a:rPr lang="en-US" baseline="0" dirty="0" smtClean="0"/>
              <a:t> que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es</a:t>
            </a:r>
            <a:r>
              <a:rPr lang="en-US" baseline="0" dirty="0" smtClean="0"/>
              <a:t> </a:t>
            </a:r>
            <a:r>
              <a:rPr lang="en-US" baseline="0" dirty="0" err="1" smtClean="0"/>
              <a:t>definitivamente</a:t>
            </a:r>
            <a:r>
              <a:rPr lang="en-US" baseline="0" dirty="0" smtClean="0"/>
              <a:t> </a:t>
            </a:r>
            <a:r>
              <a:rPr lang="en-US" baseline="0" dirty="0" err="1" smtClean="0"/>
              <a:t>fraude</a:t>
            </a:r>
            <a:r>
              <a:rPr lang="en-US" baseline="0" dirty="0" smtClean="0"/>
              <a:t> a </a:t>
            </a:r>
            <a:r>
              <a:rPr lang="en-US" baseline="0" dirty="0" err="1" smtClean="0"/>
              <a:t>menos</a:t>
            </a:r>
            <a:r>
              <a:rPr lang="en-US" baseline="0" dirty="0" smtClean="0"/>
              <a:t> que la </a:t>
            </a:r>
            <a:r>
              <a:rPr lang="en-US" baseline="0" dirty="0" err="1" smtClean="0"/>
              <a:t>Oficina</a:t>
            </a:r>
            <a:r>
              <a:rPr lang="en-US" baseline="0" dirty="0" smtClean="0"/>
              <a:t> del Inspector General de </a:t>
            </a:r>
            <a:r>
              <a:rPr lang="en-US" baseline="0" dirty="0" err="1" smtClean="0"/>
              <a:t>Estados</a:t>
            </a:r>
            <a:r>
              <a:rPr lang="en-US" baseline="0" dirty="0" smtClean="0"/>
              <a:t> </a:t>
            </a:r>
            <a:r>
              <a:rPr lang="en-US" baseline="0" dirty="0" err="1" smtClean="0"/>
              <a:t>Unidos</a:t>
            </a:r>
            <a:r>
              <a:rPr lang="en-US" baseline="0" dirty="0" smtClean="0"/>
              <a:t> (OIG) </a:t>
            </a:r>
            <a:r>
              <a:rPr lang="en-US" baseline="0" dirty="0" err="1" smtClean="0"/>
              <a:t>tenga</a:t>
            </a:r>
            <a:r>
              <a:rPr lang="en-US" baseline="0" dirty="0" smtClean="0"/>
              <a:t> </a:t>
            </a:r>
            <a:r>
              <a:rPr lang="en-US" baseline="0" dirty="0" err="1" smtClean="0"/>
              <a:t>una</a:t>
            </a:r>
            <a:r>
              <a:rPr lang="en-US" baseline="0" dirty="0" smtClean="0"/>
              <a:t> </a:t>
            </a:r>
            <a:r>
              <a:rPr lang="en-US" baseline="0" dirty="0" err="1" smtClean="0"/>
              <a:t>prueba</a:t>
            </a:r>
            <a:r>
              <a:rPr lang="en-US" baseline="0" dirty="0" smtClean="0"/>
              <a:t>.</a:t>
            </a:r>
          </a:p>
          <a:p>
            <a:r>
              <a:rPr lang="en-US" baseline="0" dirty="0" smtClean="0"/>
              <a:t>-No </a:t>
            </a:r>
            <a:r>
              <a:rPr lang="en-US" baseline="0" dirty="0" err="1" smtClean="0"/>
              <a:t>debemos</a:t>
            </a:r>
            <a:r>
              <a:rPr lang="en-US" baseline="0" dirty="0" smtClean="0"/>
              <a:t> </a:t>
            </a:r>
            <a:r>
              <a:rPr lang="en-US" baseline="0" dirty="0" err="1" smtClean="0"/>
              <a:t>indicarle</a:t>
            </a:r>
            <a:r>
              <a:rPr lang="en-US" baseline="0" dirty="0" smtClean="0"/>
              <a:t> a </a:t>
            </a:r>
            <a:r>
              <a:rPr lang="en-US" baseline="0" dirty="0" err="1" smtClean="0"/>
              <a:t>los</a:t>
            </a:r>
            <a:r>
              <a:rPr lang="en-US" baseline="0" dirty="0" smtClean="0"/>
              <a:t> </a:t>
            </a:r>
            <a:r>
              <a:rPr lang="en-US" baseline="0" dirty="0" err="1" smtClean="0"/>
              <a:t>beneficiarios</a:t>
            </a:r>
            <a:r>
              <a:rPr lang="en-US" baseline="0" dirty="0" smtClean="0"/>
              <a:t> que </a:t>
            </a:r>
            <a:r>
              <a:rPr lang="en-US" baseline="0" dirty="0" err="1" smtClean="0"/>
              <a:t>algo</a:t>
            </a:r>
            <a:r>
              <a:rPr lang="en-US" baseline="0" dirty="0" smtClean="0"/>
              <a:t> </a:t>
            </a:r>
            <a:r>
              <a:rPr lang="en-US" baseline="0" dirty="0" err="1" smtClean="0"/>
              <a:t>es</a:t>
            </a:r>
            <a:r>
              <a:rPr lang="en-US" baseline="0" dirty="0" smtClean="0"/>
              <a:t> </a:t>
            </a:r>
            <a:r>
              <a:rPr lang="en-US" baseline="0" dirty="0" err="1" smtClean="0"/>
              <a:t>siempre</a:t>
            </a:r>
            <a:r>
              <a:rPr lang="en-US" baseline="0" dirty="0" smtClean="0"/>
              <a:t> </a:t>
            </a:r>
            <a:r>
              <a:rPr lang="en-US" baseline="0" dirty="0" err="1" smtClean="0"/>
              <a:t>fraude</a:t>
            </a:r>
            <a:r>
              <a:rPr lang="en-US" baseline="0" dirty="0" smtClean="0"/>
              <a:t>. </a:t>
            </a:r>
            <a:r>
              <a:rPr lang="en-US" baseline="0" dirty="0" err="1" smtClean="0"/>
              <a:t>Siempre</a:t>
            </a:r>
            <a:r>
              <a:rPr lang="en-US" baseline="0" dirty="0" smtClean="0"/>
              <a:t> </a:t>
            </a:r>
            <a:r>
              <a:rPr lang="en-US" baseline="0" dirty="0" err="1" smtClean="0"/>
              <a:t>usemos</a:t>
            </a:r>
            <a:r>
              <a:rPr lang="en-US" baseline="0" dirty="0" smtClean="0"/>
              <a:t> la </a:t>
            </a:r>
            <a:r>
              <a:rPr lang="en-US" baseline="0" dirty="0" err="1" smtClean="0"/>
              <a:t>frase</a:t>
            </a:r>
            <a:r>
              <a:rPr lang="en-US" baseline="0" dirty="0" smtClean="0"/>
              <a:t> ‘</a:t>
            </a:r>
            <a:r>
              <a:rPr lang="en-US" baseline="0" dirty="0" err="1" smtClean="0"/>
              <a:t>posible</a:t>
            </a:r>
            <a:r>
              <a:rPr lang="en-US" baseline="0" dirty="0" smtClean="0"/>
              <a:t> </a:t>
            </a:r>
            <a:r>
              <a:rPr lang="en-US" baseline="0" dirty="0" err="1" smtClean="0"/>
              <a:t>fraude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5</a:t>
            </a:fld>
            <a:endParaRPr lang="en-US"/>
          </a:p>
        </p:txBody>
      </p:sp>
    </p:spTree>
    <p:extLst>
      <p:ext uri="{BB962C8B-B14F-4D97-AF65-F5344CB8AC3E}">
        <p14:creationId xmlns:p14="http://schemas.microsoft.com/office/powerpoint/2010/main" val="398614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-Medicare </a:t>
            </a:r>
            <a:r>
              <a:rPr lang="en-US" baseline="0" dirty="0" err="1" smtClean="0"/>
              <a:t>procesa</a:t>
            </a:r>
            <a:r>
              <a:rPr lang="en-US" baseline="0" dirty="0" smtClean="0"/>
              <a:t> </a:t>
            </a:r>
            <a:r>
              <a:rPr lang="en-US" baseline="0" dirty="0" err="1" smtClean="0"/>
              <a:t>muchos</a:t>
            </a:r>
            <a:r>
              <a:rPr lang="en-US" baseline="0" dirty="0" smtClean="0"/>
              <a:t> </a:t>
            </a:r>
            <a:r>
              <a:rPr lang="en-US" baseline="0" dirty="0" err="1" smtClean="0"/>
              <a:t>reclamos</a:t>
            </a:r>
            <a:r>
              <a:rPr lang="en-US" baseline="0" dirty="0" smtClean="0"/>
              <a:t> de </a:t>
            </a:r>
            <a:r>
              <a:rPr lang="en-US" baseline="0" dirty="0" err="1" smtClean="0"/>
              <a:t>servicios</a:t>
            </a:r>
            <a:r>
              <a:rPr lang="en-US" baseline="0" dirty="0" smtClean="0"/>
              <a:t> medicos </a:t>
            </a:r>
            <a:r>
              <a:rPr lang="en-US" baseline="0" dirty="0" err="1" smtClean="0"/>
              <a:t>todos</a:t>
            </a:r>
            <a:r>
              <a:rPr lang="en-US" baseline="0" dirty="0" smtClean="0"/>
              <a:t> </a:t>
            </a:r>
            <a:r>
              <a:rPr lang="en-US" baseline="0" dirty="0" err="1" smtClean="0"/>
              <a:t>los</a:t>
            </a:r>
            <a:r>
              <a:rPr lang="en-US" baseline="0" dirty="0" smtClean="0"/>
              <a:t> </a:t>
            </a:r>
            <a:r>
              <a:rPr lang="en-US" baseline="0" dirty="0" err="1" smtClean="0"/>
              <a:t>dias</a:t>
            </a:r>
            <a:r>
              <a:rPr lang="en-US" baseline="0" dirty="0" smtClean="0"/>
              <a:t> y </a:t>
            </a:r>
            <a:r>
              <a:rPr lang="en-US" baseline="0" dirty="0" err="1" smtClean="0"/>
              <a:t>es</a:t>
            </a:r>
            <a:r>
              <a:rPr lang="en-US" baseline="0" dirty="0" smtClean="0"/>
              <a:t> </a:t>
            </a:r>
            <a:r>
              <a:rPr lang="en-US" baseline="0" dirty="0" err="1" smtClean="0"/>
              <a:t>muy</a:t>
            </a:r>
            <a:r>
              <a:rPr lang="en-US" baseline="0" dirty="0" smtClean="0"/>
              <a:t> probable que </a:t>
            </a:r>
            <a:r>
              <a:rPr lang="en-US" baseline="0" dirty="0" err="1" smtClean="0"/>
              <a:t>hayan</a:t>
            </a:r>
            <a:r>
              <a:rPr lang="en-US" baseline="0" dirty="0" smtClean="0"/>
              <a:t> </a:t>
            </a:r>
            <a:r>
              <a:rPr lang="en-US" baseline="0" dirty="0" err="1" smtClean="0"/>
              <a:t>errores</a:t>
            </a:r>
            <a:r>
              <a:rPr lang="en-US" baseline="0" dirty="0" smtClean="0"/>
              <a:t> </a:t>
            </a:r>
            <a:r>
              <a:rPr lang="en-US" baseline="0" dirty="0" err="1" smtClean="0"/>
              <a:t>humanos</a:t>
            </a:r>
            <a:r>
              <a:rPr lang="en-US" baseline="0" dirty="0" smtClean="0"/>
              <a:t> </a:t>
            </a:r>
            <a:r>
              <a:rPr lang="en-US" baseline="0" dirty="0" err="1" smtClean="0"/>
              <a:t>cuando</a:t>
            </a:r>
            <a:r>
              <a:rPr lang="en-US" baseline="0" dirty="0" smtClean="0"/>
              <a:t> </a:t>
            </a:r>
            <a:r>
              <a:rPr lang="en-US" baseline="0" dirty="0" err="1" smtClean="0"/>
              <a:t>ellos</a:t>
            </a:r>
            <a:r>
              <a:rPr lang="en-US" baseline="0" dirty="0" smtClean="0"/>
              <a:t> </a:t>
            </a:r>
            <a:r>
              <a:rPr lang="en-US" baseline="0" dirty="0" err="1" smtClean="0"/>
              <a:t>ponen</a:t>
            </a:r>
            <a:r>
              <a:rPr lang="en-US" baseline="0" dirty="0" smtClean="0"/>
              <a:t> la </a:t>
            </a:r>
            <a:r>
              <a:rPr lang="en-US" baseline="0" dirty="0" err="1" smtClean="0"/>
              <a:t>informacion</a:t>
            </a:r>
            <a:r>
              <a:rPr lang="en-US" baseline="0" dirty="0" smtClean="0"/>
              <a:t> </a:t>
            </a:r>
            <a:r>
              <a:rPr lang="en-US" baseline="0" dirty="0" err="1" smtClean="0"/>
              <a:t>en</a:t>
            </a:r>
            <a:r>
              <a:rPr lang="en-US" baseline="0" dirty="0" smtClean="0"/>
              <a:t> el </a:t>
            </a:r>
            <a:r>
              <a:rPr lang="en-US" baseline="0" dirty="0" err="1" smtClean="0"/>
              <a:t>sistema</a:t>
            </a:r>
            <a:r>
              <a:rPr lang="en-US" baseline="0" dirty="0" smtClean="0"/>
              <a:t>.</a:t>
            </a:r>
          </a:p>
          <a:p>
            <a:r>
              <a:rPr lang="en-US" baseline="0" dirty="0" smtClean="0"/>
              <a:t>-</a:t>
            </a:r>
            <a:r>
              <a:rPr lang="en-US" baseline="0" dirty="0" err="1" smtClean="0"/>
              <a:t>Asegurese</a:t>
            </a:r>
            <a:r>
              <a:rPr lang="en-US" baseline="0" dirty="0" smtClean="0"/>
              <a:t> que </a:t>
            </a:r>
            <a:r>
              <a:rPr lang="en-US" baseline="0" dirty="0" err="1" smtClean="0"/>
              <a:t>los</a:t>
            </a:r>
            <a:r>
              <a:rPr lang="en-US" baseline="0" dirty="0" smtClean="0"/>
              <a:t> </a:t>
            </a:r>
            <a:r>
              <a:rPr lang="en-US" baseline="0" dirty="0" err="1" smtClean="0"/>
              <a:t>beneficiarios</a:t>
            </a:r>
            <a:r>
              <a:rPr lang="en-US" baseline="0" dirty="0" smtClean="0"/>
              <a:t> </a:t>
            </a:r>
            <a:r>
              <a:rPr lang="en-US" baseline="0" dirty="0" err="1" smtClean="0"/>
              <a:t>dediquen</a:t>
            </a:r>
            <a:r>
              <a:rPr lang="en-US" baseline="0" dirty="0" smtClean="0"/>
              <a:t> </a:t>
            </a:r>
            <a:r>
              <a:rPr lang="en-US" baseline="0" dirty="0" err="1" smtClean="0"/>
              <a:t>algo</a:t>
            </a:r>
            <a:r>
              <a:rPr lang="en-US" baseline="0" dirty="0" smtClean="0"/>
              <a:t> de </a:t>
            </a:r>
            <a:r>
              <a:rPr lang="en-US" baseline="0" dirty="0" err="1" smtClean="0"/>
              <a:t>su</a:t>
            </a:r>
            <a:r>
              <a:rPr lang="en-US" baseline="0" dirty="0" smtClean="0"/>
              <a:t> </a:t>
            </a:r>
            <a:r>
              <a:rPr lang="en-US" baseline="0" dirty="0" err="1" smtClean="0"/>
              <a:t>tiempo</a:t>
            </a:r>
            <a:r>
              <a:rPr lang="en-US" baseline="0" dirty="0" smtClean="0"/>
              <a:t> para </a:t>
            </a:r>
            <a:r>
              <a:rPr lang="en-US" baseline="0" dirty="0" err="1" smtClean="0"/>
              <a:t>hablarle</a:t>
            </a:r>
            <a:r>
              <a:rPr lang="en-US" baseline="0" dirty="0" smtClean="0"/>
              <a:t> a </a:t>
            </a:r>
            <a:r>
              <a:rPr lang="en-US" baseline="0" dirty="0" err="1" smtClean="0"/>
              <a:t>los</a:t>
            </a:r>
            <a:r>
              <a:rPr lang="en-US" baseline="0" dirty="0" smtClean="0"/>
              <a:t> </a:t>
            </a:r>
            <a:r>
              <a:rPr lang="en-US" baseline="0" dirty="0" err="1" smtClean="0"/>
              <a:t>proveedores</a:t>
            </a:r>
            <a:r>
              <a:rPr lang="en-US" baseline="0" dirty="0" smtClean="0"/>
              <a:t> de </a:t>
            </a:r>
            <a:r>
              <a:rPr lang="en-US" baseline="0" dirty="0" err="1" smtClean="0"/>
              <a:t>salud</a:t>
            </a:r>
            <a:r>
              <a:rPr lang="en-US" baseline="0" dirty="0" smtClean="0"/>
              <a:t> para </a:t>
            </a:r>
            <a:r>
              <a:rPr lang="en-US" baseline="0" dirty="0" err="1" smtClean="0"/>
              <a:t>ver</a:t>
            </a:r>
            <a:r>
              <a:rPr lang="en-US" baseline="0" dirty="0" smtClean="0"/>
              <a:t> </a:t>
            </a:r>
            <a:r>
              <a:rPr lang="en-US" baseline="0" dirty="0" err="1" smtClean="0"/>
              <a:t>si</a:t>
            </a:r>
            <a:r>
              <a:rPr lang="en-US" baseline="0" dirty="0" smtClean="0"/>
              <a:t> </a:t>
            </a:r>
            <a:r>
              <a:rPr lang="en-US" baseline="0" dirty="0" err="1" smtClean="0"/>
              <a:t>pueden</a:t>
            </a:r>
            <a:r>
              <a:rPr lang="en-US" baseline="0" dirty="0" smtClean="0"/>
              <a:t> resolver el error antes de </a:t>
            </a:r>
            <a:r>
              <a:rPr lang="en-US" baseline="0" dirty="0" err="1" smtClean="0"/>
              <a:t>llamar</a:t>
            </a:r>
            <a:r>
              <a:rPr lang="en-US" baseline="0" dirty="0" smtClean="0"/>
              <a:t> a la </a:t>
            </a:r>
            <a:r>
              <a:rPr lang="en-US" baseline="0" dirty="0" err="1" smtClean="0"/>
              <a:t>Patrulla</a:t>
            </a:r>
            <a:r>
              <a:rPr lang="en-US" baseline="0" dirty="0" smtClean="0"/>
              <a:t> de Medicare (SMP).</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6</a:t>
            </a:fld>
            <a:endParaRPr lang="en-US"/>
          </a:p>
        </p:txBody>
      </p:sp>
    </p:spTree>
    <p:extLst>
      <p:ext uri="{BB962C8B-B14F-4D97-AF65-F5344CB8AC3E}">
        <p14:creationId xmlns:p14="http://schemas.microsoft.com/office/powerpoint/2010/main" val="40164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Recalque</a:t>
            </a:r>
            <a:r>
              <a:rPr lang="en-US" dirty="0" smtClean="0"/>
              <a:t> la </a:t>
            </a:r>
            <a:r>
              <a:rPr lang="en-US" dirty="0" err="1" smtClean="0"/>
              <a:t>importancia</a:t>
            </a:r>
            <a:r>
              <a:rPr lang="en-US" dirty="0" smtClean="0"/>
              <a:t> de la palabra ‘</a:t>
            </a:r>
            <a:r>
              <a:rPr lang="en-US" dirty="0" err="1" smtClean="0"/>
              <a:t>intencional</a:t>
            </a:r>
            <a:r>
              <a:rPr lang="en-US" dirty="0" smtClean="0"/>
              <a:t>’. El </a:t>
            </a:r>
            <a:r>
              <a:rPr lang="en-US" dirty="0" err="1" smtClean="0"/>
              <a:t>Fraude</a:t>
            </a:r>
            <a:r>
              <a:rPr lang="en-US" baseline="0" dirty="0" smtClean="0"/>
              <a:t> </a:t>
            </a:r>
            <a:r>
              <a:rPr lang="en-US" baseline="0" dirty="0" err="1" smtClean="0"/>
              <a:t>ocurre</a:t>
            </a:r>
            <a:r>
              <a:rPr lang="en-US" baseline="0" dirty="0" smtClean="0"/>
              <a:t> </a:t>
            </a:r>
            <a:r>
              <a:rPr lang="en-US" baseline="0" dirty="0" err="1" smtClean="0"/>
              <a:t>cuando</a:t>
            </a:r>
            <a:r>
              <a:rPr lang="en-US" baseline="0" dirty="0" smtClean="0"/>
              <a:t> un </a:t>
            </a:r>
            <a:r>
              <a:rPr lang="en-US" baseline="0" dirty="0" err="1" smtClean="0"/>
              <a:t>proveedor</a:t>
            </a:r>
            <a:r>
              <a:rPr lang="en-US" baseline="0" dirty="0" smtClean="0"/>
              <a:t> </a:t>
            </a:r>
            <a:r>
              <a:rPr lang="en-US" baseline="0" dirty="0" err="1" smtClean="0"/>
              <a:t>sabe</a:t>
            </a:r>
            <a:r>
              <a:rPr lang="en-US" baseline="0" dirty="0" smtClean="0"/>
              <a:t> que </a:t>
            </a:r>
            <a:r>
              <a:rPr lang="en-US" baseline="0" dirty="0" err="1" smtClean="0"/>
              <a:t>esta</a:t>
            </a:r>
            <a:r>
              <a:rPr lang="en-US" baseline="0" dirty="0" smtClean="0"/>
              <a:t> </a:t>
            </a:r>
            <a:r>
              <a:rPr lang="en-US" baseline="0" dirty="0" err="1" smtClean="0"/>
              <a:t>cometiendo</a:t>
            </a:r>
            <a:r>
              <a:rPr lang="en-US" baseline="0" dirty="0" smtClean="0"/>
              <a:t> </a:t>
            </a:r>
            <a:r>
              <a:rPr lang="en-US" baseline="0" dirty="0" err="1" smtClean="0"/>
              <a:t>fraude</a:t>
            </a:r>
            <a:r>
              <a:rPr lang="en-US" baseline="0" dirty="0" smtClean="0"/>
              <a:t>. El error se </a:t>
            </a:r>
            <a:r>
              <a:rPr lang="en-US" baseline="0" dirty="0" err="1" smtClean="0"/>
              <a:t>comete</a:t>
            </a:r>
            <a:r>
              <a:rPr lang="en-US" baseline="0" dirty="0" smtClean="0"/>
              <a:t> sin </a:t>
            </a:r>
            <a:r>
              <a:rPr lang="en-US" baseline="0" dirty="0" err="1" smtClean="0"/>
              <a:t>intenciones</a:t>
            </a:r>
            <a:r>
              <a:rPr lang="en-US" baseline="0" dirty="0" smtClean="0"/>
              <a:t>.</a:t>
            </a:r>
          </a:p>
          <a:p>
            <a:r>
              <a:rPr lang="en-US" dirty="0" smtClean="0"/>
              <a:t>-</a:t>
            </a:r>
            <a:r>
              <a:rPr lang="en-US" dirty="0" err="1" smtClean="0"/>
              <a:t>Trate</a:t>
            </a:r>
            <a:r>
              <a:rPr lang="en-US" baseline="0" dirty="0" smtClean="0"/>
              <a:t> de </a:t>
            </a:r>
            <a:r>
              <a:rPr lang="en-US" baseline="0" dirty="0" err="1" smtClean="0"/>
              <a:t>participar</a:t>
            </a:r>
            <a:r>
              <a:rPr lang="en-US" baseline="0" dirty="0" smtClean="0"/>
              <a:t> con el </a:t>
            </a:r>
            <a:r>
              <a:rPr lang="en-US" baseline="0" dirty="0" err="1" smtClean="0"/>
              <a:t>grupo</a:t>
            </a:r>
            <a:r>
              <a:rPr lang="en-US" baseline="0" dirty="0" smtClean="0"/>
              <a:t> de personas </a:t>
            </a:r>
            <a:r>
              <a:rPr lang="en-US" baseline="0" dirty="0" err="1" smtClean="0"/>
              <a:t>durante</a:t>
            </a:r>
            <a:r>
              <a:rPr lang="en-US" baseline="0" dirty="0" smtClean="0"/>
              <a:t> </a:t>
            </a:r>
            <a:r>
              <a:rPr lang="en-US" baseline="0" dirty="0" err="1" smtClean="0"/>
              <a:t>esta</a:t>
            </a:r>
            <a:r>
              <a:rPr lang="en-US" baseline="0" dirty="0" smtClean="0"/>
              <a:t> </a:t>
            </a:r>
            <a:r>
              <a:rPr lang="en-US" baseline="0" dirty="0" err="1" smtClean="0"/>
              <a:t>actividad</a:t>
            </a:r>
            <a:r>
              <a:rPr lang="en-US" baseline="0" dirty="0" smtClean="0"/>
              <a:t>. </a:t>
            </a:r>
            <a:r>
              <a:rPr lang="en-US" baseline="0" dirty="0" err="1" smtClean="0"/>
              <a:t>Queremos</a:t>
            </a:r>
            <a:r>
              <a:rPr lang="en-US" baseline="0" dirty="0" smtClean="0"/>
              <a:t> </a:t>
            </a:r>
            <a:r>
              <a:rPr lang="en-US" baseline="0" dirty="0" err="1" smtClean="0"/>
              <a:t>mantener</a:t>
            </a:r>
            <a:r>
              <a:rPr lang="en-US" baseline="0" dirty="0" smtClean="0"/>
              <a:t> a </a:t>
            </a:r>
            <a:r>
              <a:rPr lang="en-US" baseline="0" dirty="0" err="1" smtClean="0"/>
              <a:t>los</a:t>
            </a:r>
            <a:r>
              <a:rPr lang="en-US" baseline="0" dirty="0" smtClean="0"/>
              <a:t> </a:t>
            </a:r>
            <a:r>
              <a:rPr lang="en-US" baseline="0" dirty="0" err="1" smtClean="0"/>
              <a:t>participantes</a:t>
            </a:r>
            <a:r>
              <a:rPr lang="en-US" baseline="0" dirty="0" smtClean="0"/>
              <a:t> </a:t>
            </a:r>
            <a:r>
              <a:rPr lang="en-US" baseline="0" dirty="0" err="1" smtClean="0"/>
              <a:t>atentos</a:t>
            </a:r>
            <a:r>
              <a:rPr lang="en-US" baseline="0" dirty="0" smtClean="0"/>
              <a:t> </a:t>
            </a:r>
            <a:r>
              <a:rPr lang="en-US" baseline="0" dirty="0" err="1" smtClean="0"/>
              <a:t>en</a:t>
            </a:r>
            <a:r>
              <a:rPr lang="en-US" baseline="0" dirty="0" smtClean="0"/>
              <a:t> la </a:t>
            </a:r>
            <a:r>
              <a:rPr lang="en-US" baseline="0" dirty="0" err="1" smtClean="0"/>
              <a:t>presentaciones</a:t>
            </a:r>
            <a:r>
              <a:rPr lang="en-US" baseline="0" dirty="0" smtClean="0"/>
              <a:t> y no </a:t>
            </a:r>
            <a:r>
              <a:rPr lang="en-US" baseline="0" dirty="0" err="1" smtClean="0"/>
              <a:t>queremos</a:t>
            </a:r>
            <a:r>
              <a:rPr lang="en-US" baseline="0" dirty="0" smtClean="0"/>
              <a:t> que no solo lean el </a:t>
            </a:r>
            <a:r>
              <a:rPr lang="en-US" baseline="0" dirty="0" err="1" smtClean="0"/>
              <a:t>folleto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7</a:t>
            </a:fld>
            <a:endParaRPr lang="en-US"/>
          </a:p>
        </p:txBody>
      </p:sp>
    </p:spTree>
    <p:extLst>
      <p:ext uri="{BB962C8B-B14F-4D97-AF65-F5344CB8AC3E}">
        <p14:creationId xmlns:p14="http://schemas.microsoft.com/office/powerpoint/2010/main" val="170859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Otra</a:t>
            </a:r>
            <a:r>
              <a:rPr lang="en-US" dirty="0" smtClean="0"/>
              <a:t> </a:t>
            </a:r>
            <a:r>
              <a:rPr lang="en-US" dirty="0" err="1" smtClean="0"/>
              <a:t>vez</a:t>
            </a:r>
            <a:r>
              <a:rPr lang="en-US" dirty="0" smtClean="0"/>
              <a:t>, </a:t>
            </a:r>
            <a:r>
              <a:rPr lang="en-US" dirty="0" err="1" smtClean="0"/>
              <a:t>mencione</a:t>
            </a:r>
            <a:r>
              <a:rPr lang="en-US" dirty="0" smtClean="0"/>
              <a:t> la </a:t>
            </a:r>
            <a:r>
              <a:rPr lang="en-US" dirty="0" err="1" smtClean="0"/>
              <a:t>importancia</a:t>
            </a:r>
            <a:r>
              <a:rPr lang="en-US" dirty="0" smtClean="0"/>
              <a:t> de </a:t>
            </a:r>
            <a:r>
              <a:rPr lang="en-US" dirty="0" err="1" smtClean="0"/>
              <a:t>entender</a:t>
            </a:r>
            <a:r>
              <a:rPr lang="en-US" dirty="0" smtClean="0"/>
              <a:t> la </a:t>
            </a:r>
            <a:r>
              <a:rPr lang="en-US" dirty="0" err="1" smtClean="0"/>
              <a:t>posibilidad</a:t>
            </a:r>
            <a:r>
              <a:rPr lang="en-US" dirty="0" smtClean="0"/>
              <a:t> de </a:t>
            </a:r>
            <a:r>
              <a:rPr lang="en-US" dirty="0" err="1" smtClean="0"/>
              <a:t>errores</a:t>
            </a:r>
            <a:r>
              <a:rPr lang="en-US" dirty="0" smtClean="0"/>
              <a:t> de </a:t>
            </a:r>
            <a:r>
              <a:rPr lang="en-US" dirty="0" err="1" smtClean="0"/>
              <a:t>cobro</a:t>
            </a:r>
            <a:r>
              <a:rPr lang="en-US" dirty="0" smtClean="0"/>
              <a:t> que</a:t>
            </a:r>
            <a:r>
              <a:rPr lang="en-US" baseline="0" dirty="0" smtClean="0"/>
              <a:t> no son con </a:t>
            </a:r>
            <a:r>
              <a:rPr lang="en-US" baseline="0" dirty="0" err="1" smtClean="0"/>
              <a:t>intenciones</a:t>
            </a:r>
            <a:r>
              <a:rPr lang="en-US" baseline="0" dirty="0" smtClean="0"/>
              <a:t>.</a:t>
            </a:r>
          </a:p>
          <a:p>
            <a:r>
              <a:rPr lang="en-US" baseline="0" dirty="0" smtClean="0"/>
              <a:t>- </a:t>
            </a:r>
            <a:r>
              <a:rPr lang="en-US" baseline="0" dirty="0" err="1" smtClean="0"/>
              <a:t>Discuta</a:t>
            </a:r>
            <a:r>
              <a:rPr lang="en-US" baseline="0" dirty="0" smtClean="0"/>
              <a:t> la </a:t>
            </a:r>
            <a:r>
              <a:rPr lang="en-US" baseline="0" dirty="0" err="1" smtClean="0"/>
              <a:t>diferencia</a:t>
            </a:r>
            <a:r>
              <a:rPr lang="en-US" baseline="0" dirty="0" smtClean="0"/>
              <a:t> entre </a:t>
            </a:r>
            <a:r>
              <a:rPr lang="en-US" baseline="0" dirty="0" err="1" smtClean="0"/>
              <a:t>errores</a:t>
            </a:r>
            <a:r>
              <a:rPr lang="en-US" baseline="0" dirty="0" smtClean="0"/>
              <a:t> y </a:t>
            </a:r>
            <a:r>
              <a:rPr lang="en-US" baseline="0" dirty="0" err="1" smtClean="0"/>
              <a:t>posibles</a:t>
            </a:r>
            <a:r>
              <a:rPr lang="en-US" baseline="0" dirty="0" smtClean="0"/>
              <a:t> </a:t>
            </a:r>
            <a:r>
              <a:rPr lang="en-US" baseline="0" dirty="0" err="1" smtClean="0"/>
              <a:t>fraudes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8</a:t>
            </a:fld>
            <a:endParaRPr lang="en-US"/>
          </a:p>
        </p:txBody>
      </p:sp>
    </p:spTree>
    <p:extLst>
      <p:ext uri="{BB962C8B-B14F-4D97-AF65-F5344CB8AC3E}">
        <p14:creationId xmlns:p14="http://schemas.microsoft.com/office/powerpoint/2010/main" val="268692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Recuerde</a:t>
            </a:r>
            <a:r>
              <a:rPr lang="en-US" dirty="0" smtClean="0"/>
              <a:t> la </a:t>
            </a:r>
            <a:r>
              <a:rPr lang="en-US" dirty="0" err="1" smtClean="0"/>
              <a:t>importancia</a:t>
            </a:r>
            <a:r>
              <a:rPr lang="en-US" baseline="0" dirty="0" smtClean="0"/>
              <a:t> de la palabra ‘</a:t>
            </a:r>
            <a:r>
              <a:rPr lang="en-US" baseline="0" dirty="0" err="1" smtClean="0"/>
              <a:t>siempre</a:t>
            </a:r>
            <a:r>
              <a:rPr lang="en-US" baseline="0" dirty="0" smtClean="0"/>
              <a:t>’</a:t>
            </a:r>
            <a:r>
              <a:rPr lang="en-US" dirty="0" smtClean="0"/>
              <a:t>. Los </a:t>
            </a:r>
            <a:r>
              <a:rPr lang="en-US" dirty="0" err="1" smtClean="0"/>
              <a:t>errores</a:t>
            </a:r>
            <a:r>
              <a:rPr lang="en-US" dirty="0" smtClean="0"/>
              <a:t> no </a:t>
            </a:r>
            <a:r>
              <a:rPr lang="en-US" dirty="0" err="1" smtClean="0"/>
              <a:t>significan</a:t>
            </a:r>
            <a:r>
              <a:rPr lang="en-US" dirty="0" smtClean="0"/>
              <a:t> que un </a:t>
            </a:r>
            <a:r>
              <a:rPr lang="en-US" dirty="0" err="1" smtClean="0"/>
              <a:t>proveedor</a:t>
            </a:r>
            <a:r>
              <a:rPr lang="en-US" dirty="0" smtClean="0"/>
              <a:t> de </a:t>
            </a:r>
            <a:r>
              <a:rPr lang="en-US" dirty="0" err="1" smtClean="0"/>
              <a:t>salud</a:t>
            </a:r>
            <a:r>
              <a:rPr lang="en-US" baseline="0" dirty="0" smtClean="0"/>
              <a:t> intent</a:t>
            </a:r>
            <a:r>
              <a:rPr lang="es-MX" baseline="0" noProof="0" dirty="0" smtClean="0"/>
              <a:t>a cometer fraude</a:t>
            </a:r>
            <a:r>
              <a:rPr lang="en-US" baseline="0" dirty="0" smtClean="0"/>
              <a:t>. Los </a:t>
            </a:r>
            <a:r>
              <a:rPr lang="en-US" baseline="0" dirty="0" err="1" smtClean="0"/>
              <a:t>errores</a:t>
            </a:r>
            <a:r>
              <a:rPr lang="en-US" baseline="0" dirty="0" smtClean="0"/>
              <a:t> </a:t>
            </a:r>
            <a:r>
              <a:rPr lang="en-US" baseline="0" dirty="0" err="1" smtClean="0"/>
              <a:t>humanos</a:t>
            </a:r>
            <a:r>
              <a:rPr lang="en-US" baseline="0" dirty="0" smtClean="0"/>
              <a:t> son </a:t>
            </a:r>
            <a:r>
              <a:rPr lang="en-US" baseline="0" dirty="0" err="1" smtClean="0"/>
              <a:t>posibles</a:t>
            </a:r>
            <a:r>
              <a:rPr lang="en-US" baseline="0" dirty="0" smtClean="0"/>
              <a:t>, y </a:t>
            </a:r>
            <a:r>
              <a:rPr lang="en-US" baseline="0" dirty="0" err="1" smtClean="0"/>
              <a:t>esto</a:t>
            </a:r>
            <a:r>
              <a:rPr lang="en-US" baseline="0" dirty="0" smtClean="0"/>
              <a:t> no </a:t>
            </a:r>
            <a:r>
              <a:rPr lang="en-US" baseline="0" dirty="0" err="1" smtClean="0"/>
              <a:t>significa</a:t>
            </a:r>
            <a:r>
              <a:rPr lang="en-US" baseline="0" dirty="0" smtClean="0"/>
              <a:t> </a:t>
            </a:r>
            <a:r>
              <a:rPr lang="en-US" baseline="0" dirty="0" err="1" smtClean="0"/>
              <a:t>necesariamente</a:t>
            </a:r>
            <a:r>
              <a:rPr lang="en-US" baseline="0" dirty="0" smtClean="0"/>
              <a:t> que </a:t>
            </a:r>
            <a:r>
              <a:rPr lang="en-US" baseline="0" dirty="0" err="1" smtClean="0"/>
              <a:t>estan</a:t>
            </a:r>
            <a:r>
              <a:rPr lang="en-US" baseline="0" dirty="0" smtClean="0"/>
              <a:t> </a:t>
            </a:r>
            <a:r>
              <a:rPr lang="en-US" baseline="0" dirty="0" err="1" smtClean="0"/>
              <a:t>tratando</a:t>
            </a:r>
            <a:r>
              <a:rPr lang="en-US" baseline="0" dirty="0" smtClean="0"/>
              <a:t> de </a:t>
            </a:r>
            <a:r>
              <a:rPr lang="en-US" baseline="0" dirty="0" err="1" smtClean="0"/>
              <a:t>cometer</a:t>
            </a:r>
            <a:r>
              <a:rPr lang="en-US" baseline="0" dirty="0" smtClean="0"/>
              <a:t> </a:t>
            </a:r>
            <a:r>
              <a:rPr lang="en-US" baseline="0" dirty="0" err="1" smtClean="0"/>
              <a:t>una</a:t>
            </a:r>
            <a:r>
              <a:rPr lang="en-US" baseline="0" dirty="0" smtClean="0"/>
              <a:t> </a:t>
            </a:r>
            <a:r>
              <a:rPr lang="en-US" baseline="0" dirty="0" err="1" smtClean="0"/>
              <a:t>estafa</a:t>
            </a:r>
            <a:r>
              <a:rPr lang="en-US" baseline="0" dirty="0" smtClean="0"/>
              <a:t> </a:t>
            </a:r>
            <a:r>
              <a:rPr lang="en-US" baseline="0" dirty="0" err="1" smtClean="0"/>
              <a:t>en</a:t>
            </a:r>
            <a:r>
              <a:rPr lang="en-US" baseline="0" dirty="0" smtClean="0"/>
              <a:t> contra de un </a:t>
            </a:r>
            <a:r>
              <a:rPr lang="en-US" baseline="0" dirty="0" err="1" smtClean="0"/>
              <a:t>beneficiario</a:t>
            </a:r>
            <a:r>
              <a:rPr lang="en-US" baseline="0" dirty="0" smtClean="0"/>
              <a:t> de Medicare.</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9</a:t>
            </a:fld>
            <a:endParaRPr lang="en-US"/>
          </a:p>
        </p:txBody>
      </p:sp>
    </p:spTree>
    <p:extLst>
      <p:ext uri="{BB962C8B-B14F-4D97-AF65-F5344CB8AC3E}">
        <p14:creationId xmlns:p14="http://schemas.microsoft.com/office/powerpoint/2010/main" val="273789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O Blank Title with 40th Logo">
    <p:spTree>
      <p:nvGrpSpPr>
        <p:cNvPr id="1" name=""/>
        <p:cNvGrpSpPr/>
        <p:nvPr/>
      </p:nvGrpSpPr>
      <p:grpSpPr>
        <a:xfrm>
          <a:off x="0" y="0"/>
          <a:ext cx="0" cy="0"/>
          <a:chOff x="0" y="0"/>
          <a:chExt cx="0" cy="0"/>
        </a:xfrm>
      </p:grpSpPr>
      <p:pic>
        <p:nvPicPr>
          <p:cNvPr id="16" name="Picture 12" descr="AO Banner_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40 AO Log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512" y="838200"/>
            <a:ext cx="65309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AO Banner_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89650"/>
            <a:ext cx="883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3352800"/>
            <a:ext cx="7772400" cy="830884"/>
          </a:xfrm>
        </p:spPr>
        <p:txBody>
          <a:bodyPr/>
          <a:lstStyle/>
          <a:p>
            <a:r>
              <a:rPr lang="en-US" smtClean="0"/>
              <a:t>Click to edit Master title style</a:t>
            </a:r>
            <a:endParaRPr lang="en-US"/>
          </a:p>
        </p:txBody>
      </p:sp>
      <p:sp>
        <p:nvSpPr>
          <p:cNvPr id="7" name="Subtitle 2"/>
          <p:cNvSpPr>
            <a:spLocks noGrp="1"/>
          </p:cNvSpPr>
          <p:nvPr>
            <p:ph type="subTitle" idx="1"/>
          </p:nvPr>
        </p:nvSpPr>
        <p:spPr>
          <a:xfrm>
            <a:off x="1371600" y="45720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90631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O Blank Title with Logo">
    <p:spTree>
      <p:nvGrpSpPr>
        <p:cNvPr id="1" name=""/>
        <p:cNvGrpSpPr/>
        <p:nvPr/>
      </p:nvGrpSpPr>
      <p:grpSpPr>
        <a:xfrm>
          <a:off x="0" y="0"/>
          <a:ext cx="0" cy="0"/>
          <a:chOff x="0" y="0"/>
          <a:chExt cx="0" cy="0"/>
        </a:xfrm>
      </p:grpSpPr>
      <p:pic>
        <p:nvPicPr>
          <p:cNvPr id="6" name="Picture 12" descr="AO Banner_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 Logo Onl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0" y="838200"/>
            <a:ext cx="635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O Banner_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89650"/>
            <a:ext cx="883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3352800"/>
            <a:ext cx="7772400" cy="830884"/>
          </a:xfrm>
        </p:spPr>
        <p:txBody>
          <a:bodyPr/>
          <a:lstStyle/>
          <a:p>
            <a:r>
              <a:rPr lang="en-US" smtClean="0"/>
              <a:t>Click to edit Master title style</a:t>
            </a:r>
            <a:endParaRPr lang="en-US"/>
          </a:p>
        </p:txBody>
      </p:sp>
      <p:sp>
        <p:nvSpPr>
          <p:cNvPr id="9" name="Subtitle 2"/>
          <p:cNvSpPr>
            <a:spLocks noGrp="1"/>
          </p:cNvSpPr>
          <p:nvPr>
            <p:ph type="subTitle" idx="1"/>
          </p:nvPr>
        </p:nvSpPr>
        <p:spPr>
          <a:xfrm>
            <a:off x="1371600" y="45720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12887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O Blank with Ideogram">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096000"/>
            <a:ext cx="9763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15" name="Content Placeholder 2"/>
          <p:cNvSpPr>
            <a:spLocks noGrp="1"/>
          </p:cNvSpPr>
          <p:nvPr>
            <p:ph idx="1"/>
          </p:nvPr>
        </p:nvSpPr>
        <p:spPr>
          <a:xfrm>
            <a:off x="457200" y="1722437"/>
            <a:ext cx="8229600"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522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O Blank with Address">
    <p:spTree>
      <p:nvGrpSpPr>
        <p:cNvPr id="1" name=""/>
        <p:cNvGrpSpPr/>
        <p:nvPr/>
      </p:nvGrpSpPr>
      <p:grpSpPr>
        <a:xfrm>
          <a:off x="0" y="0"/>
          <a:ext cx="0" cy="0"/>
          <a:chOff x="0" y="0"/>
          <a:chExt cx="0" cy="0"/>
        </a:xfrm>
      </p:grpSpPr>
      <p:pic>
        <p:nvPicPr>
          <p:cNvPr id="8"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29300"/>
            <a:ext cx="868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15" name="Content Placeholder 2"/>
          <p:cNvSpPr>
            <a:spLocks noGrp="1"/>
          </p:cNvSpPr>
          <p:nvPr>
            <p:ph idx="1"/>
          </p:nvPr>
        </p:nvSpPr>
        <p:spPr>
          <a:xfrm>
            <a:off x="457200" y="1722437"/>
            <a:ext cx="8229600"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2669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O Blank with Address &amp; Info">
    <p:spTree>
      <p:nvGrpSpPr>
        <p:cNvPr id="1" name=""/>
        <p:cNvGrpSpPr/>
        <p:nvPr/>
      </p:nvGrpSpPr>
      <p:grpSpPr>
        <a:xfrm>
          <a:off x="0" y="0"/>
          <a:ext cx="0" cy="0"/>
          <a:chOff x="0" y="0"/>
          <a:chExt cx="0" cy="0"/>
        </a:xfrm>
      </p:grpSpPr>
      <p:sp>
        <p:nvSpPr>
          <p:cNvPr id="5" name="TextBox 4"/>
          <p:cNvSpPr txBox="1"/>
          <p:nvPr/>
        </p:nvSpPr>
        <p:spPr>
          <a:xfrm>
            <a:off x="451207" y="3352800"/>
            <a:ext cx="2057400" cy="2492375"/>
          </a:xfrm>
          <a:prstGeom prst="rect">
            <a:avLst/>
          </a:prstGeom>
          <a:noFill/>
        </p:spPr>
        <p:txBody>
          <a:bodyPr>
            <a:spAutoFit/>
          </a:bodyPr>
          <a:lstStyle/>
          <a:p>
            <a:pPr>
              <a:defRPr/>
            </a:pPr>
            <a:r>
              <a:rPr lang="en-US" sz="1200" dirty="0">
                <a:solidFill>
                  <a:schemeClr val="tx2">
                    <a:lumMod val="60000"/>
                    <a:lumOff val="40000"/>
                  </a:schemeClr>
                </a:solidFill>
                <a:latin typeface="Arial" pitchFamily="34" charset="0"/>
              </a:rPr>
              <a:t>Since 1974, </a:t>
            </a:r>
            <a:r>
              <a:rPr lang="en-US" sz="1200" b="1" dirty="0">
                <a:solidFill>
                  <a:schemeClr val="tx2">
                    <a:lumMod val="60000"/>
                    <a:lumOff val="40000"/>
                  </a:schemeClr>
                </a:solidFill>
                <a:latin typeface="Arial" pitchFamily="34" charset="0"/>
              </a:rPr>
              <a:t>AgeOptions</a:t>
            </a:r>
            <a:r>
              <a:rPr lang="en-US" sz="1200" dirty="0">
                <a:solidFill>
                  <a:schemeClr val="tx2">
                    <a:lumMod val="60000"/>
                    <a:lumOff val="40000"/>
                  </a:schemeClr>
                </a:solidFill>
                <a:latin typeface="Arial" pitchFamily="34" charset="0"/>
              </a:rPr>
              <a:t> has established a national reputation for meeting the needs, wants and expectations of older adults in suburban Cook County. We are recognized as a leader in developing and helping to deliver innovative community-based resources and options to the evolving, diverse communities we serve.</a:t>
            </a:r>
          </a:p>
        </p:txBody>
      </p:sp>
      <p:pic>
        <p:nvPicPr>
          <p:cNvPr id="6"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29300"/>
            <a:ext cx="868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9" name="Content Placeholder 2"/>
          <p:cNvSpPr>
            <a:spLocks noGrp="1"/>
          </p:cNvSpPr>
          <p:nvPr>
            <p:ph idx="1"/>
          </p:nvPr>
        </p:nvSpPr>
        <p:spPr>
          <a:xfrm>
            <a:off x="2819400" y="1722437"/>
            <a:ext cx="58674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063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1FB03-3386-4F45-928E-885656FBAC61}" type="datetimeFigureOut">
              <a:rPr lang="en-US" smtClean="0"/>
              <a:pPr/>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D196-D339-408F-B1FE-E8A9791D7970}" type="slidenum">
              <a:rPr lang="en-US" smtClean="0"/>
              <a:pPr/>
              <a:t>‹#›</a:t>
            </a:fld>
            <a:endParaRPr lang="en-US"/>
          </a:p>
        </p:txBody>
      </p:sp>
    </p:spTree>
    <p:extLst>
      <p:ext uri="{BB962C8B-B14F-4D97-AF65-F5344CB8AC3E}">
        <p14:creationId xmlns:p14="http://schemas.microsoft.com/office/powerpoint/2010/main" val="760765471"/>
      </p:ext>
    </p:extLst>
  </p:cSld>
  <p:clrMap bg1="lt1" tx1="dk1" bg2="lt2" tx2="dk2" accent1="accent1" accent2="accent2" accent3="accent3" accent4="accent4" accent5="accent5" accent6="accent6" hlink="hlink" folHlink="folHlink"/>
  <p:sldLayoutIdLst>
    <p:sldLayoutId id="2147483735" r:id="rId1"/>
    <p:sldLayoutId id="2147483742" r:id="rId2"/>
    <p:sldLayoutId id="2147483741" r:id="rId3"/>
    <p:sldLayoutId id="2147483733" r:id="rId4"/>
    <p:sldLayoutId id="2147483734"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aarp.org/money/scams-fraud/info-2018/medicare-scams-fraud-identity-thef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aarp.org/money/scams-fraud/info-2018/medicare-scams-fraud-identity-theft.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economist.com/taxonomy/term/76972/Britain%20and%20the%20European%20Union%20A%20sea%20of%20troubles?page=135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ltLang="en-US" b="1" dirty="0" smtClean="0"/>
              <a:t>El </a:t>
            </a:r>
            <a:r>
              <a:rPr lang="en-US" altLang="en-US" b="1" dirty="0" err="1" smtClean="0"/>
              <a:t>Programa</a:t>
            </a:r>
            <a:r>
              <a:rPr lang="en-US" altLang="en-US" b="1" dirty="0" smtClean="0"/>
              <a:t> SMP: </a:t>
            </a:r>
            <a:r>
              <a:rPr lang="es-MX" altLang="en-US" b="1" dirty="0" smtClean="0"/>
              <a:t>Protéjase</a:t>
            </a:r>
            <a:r>
              <a:rPr lang="en-US" altLang="en-US" b="1" dirty="0"/>
              <a:t> </a:t>
            </a:r>
            <a:r>
              <a:rPr lang="en-US" altLang="en-US" b="1" dirty="0" smtClean="0"/>
              <a:t>Contra el </a:t>
            </a:r>
            <a:r>
              <a:rPr lang="en-US" altLang="en-US" b="1" dirty="0" err="1" smtClean="0"/>
              <a:t>Fraude</a:t>
            </a:r>
            <a:r>
              <a:rPr lang="en-US" altLang="en-US" b="1" dirty="0" smtClean="0"/>
              <a:t> </a:t>
            </a:r>
            <a:r>
              <a:rPr lang="en-US" altLang="en-US" b="1" dirty="0" err="1" smtClean="0"/>
              <a:t>en</a:t>
            </a:r>
            <a:r>
              <a:rPr lang="en-US" altLang="en-US" b="1" dirty="0" smtClean="0"/>
              <a:t> el </a:t>
            </a:r>
            <a:r>
              <a:rPr lang="en-US" altLang="en-US" b="1" dirty="0" err="1"/>
              <a:t>C</a:t>
            </a:r>
            <a:r>
              <a:rPr lang="en-US" altLang="en-US" b="1" dirty="0" err="1" smtClean="0"/>
              <a:t>uidado</a:t>
            </a:r>
            <a:r>
              <a:rPr lang="en-US" altLang="en-US" b="1" dirty="0" smtClean="0"/>
              <a:t> de </a:t>
            </a:r>
            <a:r>
              <a:rPr lang="en-US" altLang="en-US" b="1" dirty="0" err="1" smtClean="0"/>
              <a:t>Salud</a:t>
            </a:r>
            <a:endParaRPr lang="en-US" dirty="0"/>
          </a:p>
        </p:txBody>
      </p:sp>
    </p:spTree>
    <p:extLst>
      <p:ext uri="{BB962C8B-B14F-4D97-AF65-F5344CB8AC3E}">
        <p14:creationId xmlns:p14="http://schemas.microsoft.com/office/powerpoint/2010/main" val="2458550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Repuesta</a:t>
            </a:r>
            <a:r>
              <a:rPr lang="en-US" dirty="0" smtClean="0"/>
              <a:t> </a:t>
            </a:r>
            <a:r>
              <a:rPr lang="en-US" dirty="0" err="1" smtClean="0"/>
              <a:t>Correcta</a:t>
            </a:r>
            <a:endParaRPr lang="en-US" dirty="0"/>
          </a:p>
        </p:txBody>
      </p:sp>
      <p:sp>
        <p:nvSpPr>
          <p:cNvPr id="3" name="Content Placeholder 2"/>
          <p:cNvSpPr>
            <a:spLocks noGrp="1"/>
          </p:cNvSpPr>
          <p:nvPr>
            <p:ph idx="1"/>
          </p:nvPr>
        </p:nvSpPr>
        <p:spPr/>
        <p:txBody>
          <a:bodyPr/>
          <a:lstStyle/>
          <a:p>
            <a:r>
              <a:rPr lang="en-US" dirty="0" smtClean="0"/>
              <a:t>B. </a:t>
            </a:r>
            <a:r>
              <a:rPr lang="en-US" dirty="0" err="1" smtClean="0"/>
              <a:t>Falso</a:t>
            </a:r>
            <a:endParaRPr lang="en-US" dirty="0" smtClean="0"/>
          </a:p>
          <a:p>
            <a:pPr lvl="1"/>
            <a:r>
              <a:rPr lang="en-US" dirty="0" smtClean="0"/>
              <a:t>La </a:t>
            </a:r>
            <a:r>
              <a:rPr lang="en-US" dirty="0" err="1" smtClean="0"/>
              <a:t>respuesta</a:t>
            </a:r>
            <a:r>
              <a:rPr lang="en-US" dirty="0" smtClean="0"/>
              <a:t> </a:t>
            </a:r>
            <a:r>
              <a:rPr lang="en-US" dirty="0" err="1" smtClean="0"/>
              <a:t>correcta</a:t>
            </a:r>
            <a:r>
              <a:rPr lang="en-US" dirty="0" smtClean="0"/>
              <a:t> </a:t>
            </a:r>
            <a:r>
              <a:rPr lang="en-US" dirty="0" err="1" smtClean="0"/>
              <a:t>es</a:t>
            </a:r>
            <a:r>
              <a:rPr lang="en-US" dirty="0" smtClean="0"/>
              <a:t> </a:t>
            </a:r>
            <a:r>
              <a:rPr lang="en-US" dirty="0" err="1" smtClean="0"/>
              <a:t>falso</a:t>
            </a:r>
            <a:r>
              <a:rPr lang="en-US" dirty="0" smtClean="0"/>
              <a:t>. </a:t>
            </a:r>
            <a:r>
              <a:rPr lang="en-US" dirty="0" err="1" smtClean="0"/>
              <a:t>Es</a:t>
            </a:r>
            <a:r>
              <a:rPr lang="en-US" dirty="0" smtClean="0"/>
              <a:t> </a:t>
            </a:r>
            <a:r>
              <a:rPr lang="en-US" dirty="0" err="1" smtClean="0"/>
              <a:t>muy</a:t>
            </a:r>
            <a:r>
              <a:rPr lang="en-US" dirty="0" smtClean="0"/>
              <a:t> </a:t>
            </a:r>
            <a:r>
              <a:rPr lang="en-US" dirty="0" err="1" smtClean="0"/>
              <a:t>posible</a:t>
            </a:r>
            <a:r>
              <a:rPr lang="en-US" dirty="0" smtClean="0"/>
              <a:t> que </a:t>
            </a:r>
            <a:r>
              <a:rPr lang="en-US" dirty="0" err="1" smtClean="0"/>
              <a:t>los</a:t>
            </a:r>
            <a:r>
              <a:rPr lang="en-US" dirty="0" smtClean="0"/>
              <a:t> </a:t>
            </a:r>
            <a:r>
              <a:rPr lang="en-US" dirty="0" err="1" smtClean="0"/>
              <a:t>errores</a:t>
            </a:r>
            <a:r>
              <a:rPr lang="en-US" dirty="0" smtClean="0"/>
              <a:t> </a:t>
            </a:r>
            <a:r>
              <a:rPr lang="en-US" dirty="0" err="1" smtClean="0"/>
              <a:t>ocurren</a:t>
            </a:r>
            <a:r>
              <a:rPr lang="en-US" dirty="0" smtClean="0"/>
              <a:t> con Medicare sin la </a:t>
            </a:r>
            <a:r>
              <a:rPr lang="en-US" dirty="0" err="1" smtClean="0"/>
              <a:t>intenci</a:t>
            </a:r>
            <a:r>
              <a:rPr lang="en-US" dirty="0" err="1" smtClean="0">
                <a:latin typeface="Calibri" panose="020F0502020204030204" pitchFamily="34" charset="0"/>
                <a:cs typeface="Calibri" panose="020F0502020204030204" pitchFamily="34" charset="0"/>
              </a:rPr>
              <a:t>ó</a:t>
            </a:r>
            <a:r>
              <a:rPr lang="en-US" dirty="0" err="1" smtClean="0"/>
              <a:t>n</a:t>
            </a:r>
            <a:r>
              <a:rPr lang="en-US" dirty="0" smtClean="0"/>
              <a:t> de </a:t>
            </a:r>
            <a:r>
              <a:rPr lang="en-US" dirty="0" err="1" smtClean="0"/>
              <a:t>cometer</a:t>
            </a:r>
            <a:r>
              <a:rPr lang="en-US" dirty="0" smtClean="0"/>
              <a:t> </a:t>
            </a:r>
            <a:r>
              <a:rPr lang="en-US" dirty="0" err="1" smtClean="0"/>
              <a:t>fraude</a:t>
            </a:r>
            <a:r>
              <a:rPr lang="en-US" dirty="0" smtClean="0"/>
              <a:t>.</a:t>
            </a:r>
          </a:p>
          <a:p>
            <a:pPr lvl="1"/>
            <a:r>
              <a:rPr lang="en-US" dirty="0" smtClean="0"/>
              <a:t>Medicare </a:t>
            </a:r>
            <a:r>
              <a:rPr lang="en-US" dirty="0" err="1" smtClean="0"/>
              <a:t>trabaja</a:t>
            </a:r>
            <a:r>
              <a:rPr lang="en-US" dirty="0" smtClean="0"/>
              <a:t> con miles de </a:t>
            </a:r>
            <a:r>
              <a:rPr lang="en-US" dirty="0" err="1" smtClean="0"/>
              <a:t>reclamos</a:t>
            </a:r>
            <a:r>
              <a:rPr lang="en-US" dirty="0" smtClean="0"/>
              <a:t>, </a:t>
            </a:r>
            <a:r>
              <a:rPr lang="en-US" dirty="0" err="1" smtClean="0"/>
              <a:t>haciendo</a:t>
            </a:r>
            <a:r>
              <a:rPr lang="en-US" dirty="0" smtClean="0"/>
              <a:t> que </a:t>
            </a:r>
            <a:r>
              <a:rPr lang="en-US" dirty="0" err="1" smtClean="0"/>
              <a:t>esto</a:t>
            </a:r>
            <a:r>
              <a:rPr lang="en-US" dirty="0" smtClean="0"/>
              <a:t> </a:t>
            </a:r>
            <a:r>
              <a:rPr lang="en-US" dirty="0" err="1" smtClean="0"/>
              <a:t>los</a:t>
            </a:r>
            <a:r>
              <a:rPr lang="en-US" dirty="0" smtClean="0"/>
              <a:t> </a:t>
            </a:r>
            <a:r>
              <a:rPr lang="en-US" dirty="0" err="1" smtClean="0"/>
              <a:t>haga</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á</a:t>
            </a:r>
            <a:r>
              <a:rPr lang="en-US" dirty="0" err="1" smtClean="0"/>
              <a:t>s</a:t>
            </a:r>
            <a:r>
              <a:rPr lang="en-US" dirty="0" smtClean="0"/>
              <a:t> </a:t>
            </a:r>
            <a:r>
              <a:rPr lang="en-US" dirty="0" err="1" smtClean="0"/>
              <a:t>propensos</a:t>
            </a:r>
            <a:r>
              <a:rPr lang="en-US" dirty="0" smtClean="0"/>
              <a:t> a </a:t>
            </a:r>
            <a:r>
              <a:rPr lang="en-US" dirty="0" err="1" smtClean="0"/>
              <a:t>cometer</a:t>
            </a:r>
            <a:r>
              <a:rPr lang="en-US" dirty="0" smtClean="0"/>
              <a:t> </a:t>
            </a:r>
            <a:r>
              <a:rPr lang="en-US" dirty="0" err="1" smtClean="0"/>
              <a:t>errores</a:t>
            </a:r>
            <a:r>
              <a:rPr lang="en-US" dirty="0" smtClean="0"/>
              <a:t> </a:t>
            </a:r>
            <a:r>
              <a:rPr lang="en-US" dirty="0" err="1" smtClean="0"/>
              <a:t>en</a:t>
            </a:r>
            <a:r>
              <a:rPr lang="en-US" dirty="0" smtClean="0"/>
              <a:t> las </a:t>
            </a:r>
            <a:r>
              <a:rPr lang="en-US" dirty="0" err="1" smtClean="0"/>
              <a:t>cuentas</a:t>
            </a:r>
            <a:r>
              <a:rPr lang="en-US" dirty="0" smtClean="0"/>
              <a:t> de </a:t>
            </a:r>
            <a:r>
              <a:rPr lang="en-US" dirty="0" err="1" smtClean="0"/>
              <a:t>los</a:t>
            </a:r>
            <a:r>
              <a:rPr lang="en-US" dirty="0" smtClean="0"/>
              <a:t> </a:t>
            </a:r>
            <a:r>
              <a:rPr lang="en-US" dirty="0" err="1" smtClean="0"/>
              <a:t>beneficiarios</a:t>
            </a:r>
            <a:r>
              <a:rPr lang="en-US" dirty="0" smtClean="0"/>
              <a:t>. </a:t>
            </a:r>
            <a:endParaRPr lang="en-US" dirty="0"/>
          </a:p>
        </p:txBody>
      </p:sp>
    </p:spTree>
    <p:extLst>
      <p:ext uri="{BB962C8B-B14F-4D97-AF65-F5344CB8AC3E}">
        <p14:creationId xmlns:p14="http://schemas.microsoft.com/office/powerpoint/2010/main" val="159745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93636571"/>
              </p:ext>
            </p:extLst>
          </p:nvPr>
        </p:nvGraphicFramePr>
        <p:xfrm>
          <a:off x="457200" y="533400"/>
          <a:ext cx="8229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429780" y="1371600"/>
            <a:ext cx="8232775" cy="4279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dirty="0" smtClean="0">
                <a:cs typeface="Leelawadee" panose="020B0502040204020203" pitchFamily="34" charset="-34"/>
              </a:rPr>
              <a:t>¿</a:t>
            </a:r>
            <a:r>
              <a:rPr lang="en-US" altLang="en-US" dirty="0" err="1" smtClean="0"/>
              <a:t>Cu</a:t>
            </a:r>
            <a:r>
              <a:rPr lang="en-US" altLang="en-US" dirty="0" err="1" smtClean="0">
                <a:latin typeface="Calibri" panose="020F0502020204030204" pitchFamily="34" charset="0"/>
                <a:cs typeface="Calibri" panose="020F0502020204030204" pitchFamily="34" charset="0"/>
              </a:rPr>
              <a:t>á</a:t>
            </a:r>
            <a:r>
              <a:rPr lang="en-US" altLang="en-US" dirty="0" err="1" smtClean="0"/>
              <a:t>nto</a:t>
            </a:r>
            <a:r>
              <a:rPr lang="en-US" altLang="en-US" dirty="0" smtClean="0"/>
              <a:t> </a:t>
            </a:r>
            <a:r>
              <a:rPr lang="en-US" altLang="en-US" dirty="0" err="1" smtClean="0"/>
              <a:t>dinero</a:t>
            </a:r>
            <a:r>
              <a:rPr lang="en-US" altLang="en-US" dirty="0" smtClean="0"/>
              <a:t> </a:t>
            </a:r>
            <a:r>
              <a:rPr lang="en-US" altLang="en-US" dirty="0" err="1" smtClean="0"/>
              <a:t>piensa</a:t>
            </a:r>
            <a:r>
              <a:rPr lang="en-US" altLang="en-US" dirty="0" smtClean="0"/>
              <a:t> </a:t>
            </a:r>
            <a:r>
              <a:rPr lang="en-US" altLang="en-US" dirty="0" err="1" smtClean="0"/>
              <a:t>usted</a:t>
            </a:r>
            <a:r>
              <a:rPr lang="en-US" altLang="en-US" dirty="0" smtClean="0"/>
              <a:t> que se </a:t>
            </a:r>
            <a:r>
              <a:rPr lang="en-US" altLang="en-US" dirty="0" err="1" smtClean="0"/>
              <a:t>pierde</a:t>
            </a:r>
            <a:r>
              <a:rPr lang="en-US" altLang="en-US" dirty="0" smtClean="0"/>
              <a:t> </a:t>
            </a:r>
            <a:r>
              <a:rPr lang="en-US" altLang="en-US" dirty="0" err="1" smtClean="0"/>
              <a:t>en</a:t>
            </a:r>
            <a:r>
              <a:rPr lang="en-US" altLang="en-US" dirty="0" smtClean="0"/>
              <a:t> el </a:t>
            </a:r>
            <a:r>
              <a:rPr lang="en-US" altLang="en-US" dirty="0" err="1" smtClean="0"/>
              <a:t>abuso</a:t>
            </a:r>
            <a:r>
              <a:rPr lang="en-US" altLang="en-US" dirty="0" smtClean="0"/>
              <a:t> y </a:t>
            </a:r>
            <a:r>
              <a:rPr lang="en-US" altLang="en-US" dirty="0" err="1" smtClean="0"/>
              <a:t>fraude</a:t>
            </a:r>
            <a:r>
              <a:rPr lang="en-US" altLang="en-US" dirty="0" smtClean="0"/>
              <a:t> </a:t>
            </a:r>
            <a:r>
              <a:rPr lang="en-US" altLang="en-US" dirty="0" err="1" smtClean="0"/>
              <a:t>en</a:t>
            </a:r>
            <a:r>
              <a:rPr lang="en-US" altLang="en-US" dirty="0" smtClean="0"/>
              <a:t> el </a:t>
            </a:r>
            <a:r>
              <a:rPr lang="en-US" altLang="en-US" dirty="0" err="1" smtClean="0"/>
              <a:t>Cuidado</a:t>
            </a:r>
            <a:r>
              <a:rPr lang="en-US" altLang="en-US" dirty="0" smtClean="0"/>
              <a:t> de </a:t>
            </a:r>
            <a:r>
              <a:rPr lang="en-US" altLang="en-US" dirty="0" err="1" smtClean="0"/>
              <a:t>Salud</a:t>
            </a:r>
            <a:r>
              <a:rPr lang="en-US" altLang="en-US" dirty="0" smtClean="0"/>
              <a:t>?</a:t>
            </a:r>
          </a:p>
          <a:p>
            <a:pPr algn="ctr">
              <a:buFontTx/>
              <a:buNone/>
            </a:pPr>
            <a:endParaRPr lang="en-US" altLang="en-US" sz="2800" dirty="0" smtClean="0"/>
          </a:p>
          <a:p>
            <a:pPr algn="ctr">
              <a:buFontTx/>
              <a:buNone/>
            </a:pPr>
            <a:r>
              <a:rPr lang="en-US" altLang="en-US" sz="2800" dirty="0" smtClean="0"/>
              <a:t>A) $5-10 </a:t>
            </a:r>
            <a:r>
              <a:rPr lang="en-US" altLang="en-US" sz="2800" dirty="0" err="1" smtClean="0"/>
              <a:t>millones</a:t>
            </a:r>
            <a:endParaRPr lang="en-US" altLang="en-US" sz="2800" dirty="0" smtClean="0"/>
          </a:p>
          <a:p>
            <a:pPr algn="ctr">
              <a:buFontTx/>
              <a:buNone/>
            </a:pPr>
            <a:r>
              <a:rPr lang="en-US" altLang="en-US" sz="2800" dirty="0" smtClean="0"/>
              <a:t>B) $25-125 </a:t>
            </a:r>
            <a:r>
              <a:rPr lang="en-US" altLang="en-US" sz="2800" dirty="0" err="1" smtClean="0"/>
              <a:t>millones</a:t>
            </a:r>
            <a:endParaRPr lang="en-US" altLang="en-US" sz="2800" dirty="0" smtClean="0"/>
          </a:p>
          <a:p>
            <a:pPr algn="ctr">
              <a:buFontTx/>
              <a:buNone/>
            </a:pPr>
            <a:r>
              <a:rPr lang="en-US" altLang="en-US" sz="2800" dirty="0" smtClean="0"/>
              <a:t>C) $10-20 </a:t>
            </a:r>
            <a:r>
              <a:rPr lang="en-US" altLang="en-US" sz="2800" dirty="0" err="1" smtClean="0"/>
              <a:t>billones</a:t>
            </a:r>
            <a:endParaRPr lang="en-US" altLang="en-US" sz="2800" dirty="0" smtClean="0"/>
          </a:p>
          <a:p>
            <a:pPr algn="ctr">
              <a:buFontTx/>
              <a:buNone/>
            </a:pPr>
            <a:r>
              <a:rPr lang="en-US" altLang="en-US" sz="2800" dirty="0" smtClean="0"/>
              <a:t>D) $60-100 </a:t>
            </a:r>
            <a:r>
              <a:rPr lang="en-US" altLang="en-US" sz="2800" dirty="0" err="1" smtClean="0"/>
              <a:t>billones</a:t>
            </a:r>
            <a:endParaRPr lang="en-US" altLang="en-US" sz="2800" dirty="0" smtClean="0"/>
          </a:p>
          <a:p>
            <a:pPr algn="ctr">
              <a:buFontTx/>
              <a:buNone/>
            </a:pPr>
            <a:endParaRPr lang="en-US" altLang="en-US" dirty="0" smtClean="0"/>
          </a:p>
          <a:p>
            <a:pPr>
              <a:buFontTx/>
              <a:buNone/>
            </a:pPr>
            <a:endParaRPr lang="en-US" altLang="en-US" dirty="0" smtClean="0"/>
          </a:p>
        </p:txBody>
      </p:sp>
      <p:sp>
        <p:nvSpPr>
          <p:cNvPr id="6" name="TextBox 2"/>
          <p:cNvSpPr txBox="1">
            <a:spLocks noChangeArrowheads="1"/>
          </p:cNvSpPr>
          <p:nvPr/>
        </p:nvSpPr>
        <p:spPr bwMode="auto">
          <a:xfrm>
            <a:off x="1828800" y="5651500"/>
            <a:ext cx="8028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t>Eaton, J. 2018. “Medicare Under Assault From Fraudsters”.</a:t>
            </a:r>
            <a:r>
              <a:rPr lang="en-US" altLang="en-US" sz="1100" i="1" dirty="0"/>
              <a:t> AARP Bulletin. </a:t>
            </a:r>
            <a:r>
              <a:rPr lang="en-US" altLang="en-US" sz="1100" dirty="0"/>
              <a:t>Retrieved from</a:t>
            </a:r>
            <a:r>
              <a:rPr lang="en-US" altLang="en-US" sz="1100" i="1" dirty="0"/>
              <a:t>: </a:t>
            </a:r>
            <a:r>
              <a:rPr lang="en-US" altLang="en-US" sz="1100" i="1" dirty="0">
                <a:hlinkClick r:id="rId8"/>
              </a:rPr>
              <a:t>https://www.aarp.org/money/scams-fraud/info-2018/medicare-scams-fraud-identity-theft.html</a:t>
            </a:r>
            <a:endParaRPr lang="en-US" altLang="en-US" sz="1100" i="1" dirty="0"/>
          </a:p>
          <a:p>
            <a:endParaRPr lang="en-US" altLang="en-US" i="1" dirty="0"/>
          </a:p>
        </p:txBody>
      </p:sp>
    </p:spTree>
    <p:extLst>
      <p:ext uri="{BB962C8B-B14F-4D97-AF65-F5344CB8AC3E}">
        <p14:creationId xmlns:p14="http://schemas.microsoft.com/office/powerpoint/2010/main" val="303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age result for medicare fraud lost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531695"/>
            <a:ext cx="7239000" cy="328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572124"/>
          </a:xfrm>
        </p:spPr>
        <p:txBody>
          <a:bodyPr>
            <a:normAutofit fontScale="90000"/>
          </a:bodyPr>
          <a:lstStyle/>
          <a:p>
            <a:r>
              <a:rPr lang="en-US" sz="3600" b="1" dirty="0" err="1" smtClean="0"/>
              <a:t>Respuesta</a:t>
            </a:r>
            <a:r>
              <a:rPr lang="en-US" sz="3600" b="1" dirty="0" smtClean="0"/>
              <a:t> </a:t>
            </a:r>
            <a:r>
              <a:rPr lang="en-US" sz="3600" b="1" dirty="0" err="1" smtClean="0"/>
              <a:t>Correcta</a:t>
            </a:r>
            <a:endParaRPr lang="en-US" sz="3600" b="1" dirty="0"/>
          </a:p>
        </p:txBody>
      </p:sp>
      <p:sp>
        <p:nvSpPr>
          <p:cNvPr id="3" name="Content Placeholder 2"/>
          <p:cNvSpPr>
            <a:spLocks noGrp="1"/>
          </p:cNvSpPr>
          <p:nvPr>
            <p:ph idx="1"/>
          </p:nvPr>
        </p:nvSpPr>
        <p:spPr>
          <a:xfrm>
            <a:off x="228600" y="972486"/>
            <a:ext cx="8686800" cy="772781"/>
          </a:xfrm>
        </p:spPr>
        <p:txBody>
          <a:bodyPr>
            <a:noAutofit/>
          </a:bodyPr>
          <a:lstStyle/>
          <a:p>
            <a:r>
              <a:rPr lang="en-US" sz="2400" dirty="0" smtClean="0"/>
              <a:t>D. $60 </a:t>
            </a:r>
            <a:r>
              <a:rPr lang="en-US" sz="2400" dirty="0" err="1" smtClean="0"/>
              <a:t>Billones</a:t>
            </a:r>
            <a:endParaRPr lang="en-US" sz="2400" dirty="0" smtClean="0"/>
          </a:p>
          <a:p>
            <a:pPr lvl="1"/>
            <a:r>
              <a:rPr lang="en-US" sz="2200" dirty="0" err="1" smtClean="0"/>
              <a:t>En</a:t>
            </a:r>
            <a:r>
              <a:rPr lang="en-US" sz="2200" dirty="0" smtClean="0"/>
              <a:t> el 2017, se </a:t>
            </a:r>
            <a:r>
              <a:rPr lang="en-US" sz="2200" dirty="0" err="1" smtClean="0"/>
              <a:t>perdieron</a:t>
            </a:r>
            <a:r>
              <a:rPr lang="en-US" sz="2200" dirty="0" smtClean="0"/>
              <a:t> $60 </a:t>
            </a:r>
            <a:r>
              <a:rPr lang="en-US" sz="2200" dirty="0" err="1" smtClean="0"/>
              <a:t>billones</a:t>
            </a:r>
            <a:r>
              <a:rPr lang="en-US" sz="2200" dirty="0" smtClean="0"/>
              <a:t> </a:t>
            </a:r>
            <a:r>
              <a:rPr lang="en-US" sz="2200" dirty="0" err="1" smtClean="0"/>
              <a:t>por</a:t>
            </a:r>
            <a:r>
              <a:rPr lang="en-US" sz="2200" dirty="0" smtClean="0"/>
              <a:t> el </a:t>
            </a:r>
            <a:r>
              <a:rPr lang="en-US" sz="2200" dirty="0" err="1" smtClean="0"/>
              <a:t>Fraude</a:t>
            </a:r>
            <a:r>
              <a:rPr lang="en-US" sz="2200" dirty="0" smtClean="0"/>
              <a:t> de Medicare. Este </a:t>
            </a:r>
            <a:r>
              <a:rPr lang="en-US" sz="2200" dirty="0" err="1" smtClean="0"/>
              <a:t>monto</a:t>
            </a:r>
            <a:r>
              <a:rPr lang="en-US" sz="2200" dirty="0" smtClean="0"/>
              <a:t> </a:t>
            </a:r>
            <a:r>
              <a:rPr lang="en-US" sz="2200" dirty="0" err="1" smtClean="0"/>
              <a:t>super</a:t>
            </a:r>
            <a:r>
              <a:rPr lang="en-US" sz="2200" dirty="0" err="1" smtClean="0">
                <a:latin typeface="Calibri" panose="020F0502020204030204" pitchFamily="34" charset="0"/>
                <a:cs typeface="Calibri" panose="020F0502020204030204" pitchFamily="34" charset="0"/>
              </a:rPr>
              <a:t>ó</a:t>
            </a:r>
            <a:r>
              <a:rPr lang="en-US" sz="2200" dirty="0" smtClean="0"/>
              <a:t> </a:t>
            </a:r>
            <a:r>
              <a:rPr lang="en-US" sz="2200" dirty="0" err="1" smtClean="0"/>
              <a:t>los</a:t>
            </a:r>
            <a:r>
              <a:rPr lang="en-US" sz="2200" dirty="0" smtClean="0"/>
              <a:t> </a:t>
            </a:r>
            <a:r>
              <a:rPr lang="en-US" sz="2200" dirty="0" err="1" smtClean="0"/>
              <a:t>gastos</a:t>
            </a:r>
            <a:r>
              <a:rPr lang="en-US" sz="2200" dirty="0" smtClean="0"/>
              <a:t> del </a:t>
            </a:r>
            <a:r>
              <a:rPr lang="en-US" sz="2200" dirty="0" err="1" smtClean="0"/>
              <a:t>Departamento</a:t>
            </a:r>
            <a:r>
              <a:rPr lang="en-US" sz="2200" dirty="0" smtClean="0"/>
              <a:t> de </a:t>
            </a:r>
            <a:r>
              <a:rPr lang="en-US" sz="2200" dirty="0" err="1"/>
              <a:t>S</a:t>
            </a:r>
            <a:r>
              <a:rPr lang="en-US" sz="2200" dirty="0" err="1" smtClean="0"/>
              <a:t>eguridad</a:t>
            </a:r>
            <a:r>
              <a:rPr lang="en-US" sz="2200" dirty="0" smtClean="0"/>
              <a:t> </a:t>
            </a:r>
            <a:r>
              <a:rPr lang="en-US" sz="2200" dirty="0"/>
              <a:t>N</a:t>
            </a:r>
            <a:r>
              <a:rPr lang="en-US" sz="2200" dirty="0" smtClean="0"/>
              <a:t>acional (DHS), </a:t>
            </a:r>
            <a:r>
              <a:rPr lang="en-US" sz="2200" dirty="0" err="1" smtClean="0"/>
              <a:t>investigaciones</a:t>
            </a:r>
            <a:r>
              <a:rPr lang="en-US" sz="2200" dirty="0" smtClean="0"/>
              <a:t> </a:t>
            </a:r>
            <a:r>
              <a:rPr lang="en-US" sz="2200" dirty="0" err="1" smtClean="0"/>
              <a:t>m</a:t>
            </a:r>
            <a:r>
              <a:rPr lang="en-US" sz="2200" dirty="0" err="1" smtClean="0">
                <a:latin typeface="Calibri" panose="020F0502020204030204" pitchFamily="34" charset="0"/>
                <a:cs typeface="Calibri" panose="020F0502020204030204" pitchFamily="34" charset="0"/>
              </a:rPr>
              <a:t>é</a:t>
            </a:r>
            <a:r>
              <a:rPr lang="en-US" sz="2200" dirty="0" err="1" smtClean="0"/>
              <a:t>dicas</a:t>
            </a:r>
            <a:r>
              <a:rPr lang="en-US" sz="2200" dirty="0" smtClean="0"/>
              <a:t>, y entre </a:t>
            </a:r>
            <a:r>
              <a:rPr lang="en-US" sz="2200" dirty="0" err="1" smtClean="0"/>
              <a:t>otros</a:t>
            </a:r>
            <a:r>
              <a:rPr lang="en-US" sz="2200" dirty="0" smtClean="0"/>
              <a:t> </a:t>
            </a:r>
            <a:r>
              <a:rPr lang="en-US" sz="2200" dirty="0" err="1" smtClean="0"/>
              <a:t>m</a:t>
            </a:r>
            <a:r>
              <a:rPr lang="en-US" sz="2200" dirty="0" err="1" smtClean="0">
                <a:latin typeface="Calibri" panose="020F0502020204030204" pitchFamily="34" charset="0"/>
                <a:cs typeface="Calibri" panose="020F0502020204030204" pitchFamily="34" charset="0"/>
              </a:rPr>
              <a:t>á</a:t>
            </a:r>
            <a:r>
              <a:rPr lang="en-US" sz="2200" dirty="0" err="1" smtClean="0"/>
              <a:t>s</a:t>
            </a:r>
            <a:r>
              <a:rPr lang="en-US" sz="2200" dirty="0" smtClean="0"/>
              <a:t>.</a:t>
            </a:r>
            <a:endParaRPr lang="en-US" sz="2200" dirty="0"/>
          </a:p>
        </p:txBody>
      </p:sp>
      <p:sp>
        <p:nvSpPr>
          <p:cNvPr id="5" name="TextBox 2"/>
          <p:cNvSpPr txBox="1">
            <a:spLocks noChangeArrowheads="1"/>
          </p:cNvSpPr>
          <p:nvPr/>
        </p:nvSpPr>
        <p:spPr bwMode="auto">
          <a:xfrm>
            <a:off x="2438400" y="5815328"/>
            <a:ext cx="4953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t>Eaton, J. 2018. “Medicare Under Assault From Fraudsters”.</a:t>
            </a:r>
            <a:r>
              <a:rPr lang="en-US" altLang="en-US" sz="800" i="1" dirty="0"/>
              <a:t> AARP Bulletin. </a:t>
            </a:r>
            <a:r>
              <a:rPr lang="en-US" altLang="en-US" sz="800" dirty="0"/>
              <a:t>Retrieved from</a:t>
            </a:r>
            <a:r>
              <a:rPr lang="en-US" altLang="en-US" sz="800" i="1" dirty="0"/>
              <a:t>: </a:t>
            </a:r>
            <a:r>
              <a:rPr lang="en-US" altLang="en-US" sz="800" i="1" dirty="0">
                <a:hlinkClick r:id="rId4"/>
              </a:rPr>
              <a:t>https://www.aarp.org/money/scams-fraud/info-2018/medicare-scams-fraud-identity-theft.html</a:t>
            </a:r>
            <a:endParaRPr lang="en-US" altLang="en-US" sz="800" i="1" dirty="0"/>
          </a:p>
          <a:p>
            <a:endParaRPr lang="en-US" altLang="en-US" i="1" dirty="0"/>
          </a:p>
        </p:txBody>
      </p:sp>
    </p:spTree>
    <p:extLst>
      <p:ext uri="{BB962C8B-B14F-4D97-AF65-F5344CB8AC3E}">
        <p14:creationId xmlns:p14="http://schemas.microsoft.com/office/powerpoint/2010/main" val="304764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glow rad="127000">
                    <a:srgbClr val="0070C0"/>
                  </a:glow>
                </a:effectLst>
                <a:latin typeface="Bookman Old Style" panose="02050604050505020204" pitchFamily="18" charset="0"/>
              </a:rPr>
              <a:t>El </a:t>
            </a:r>
            <a:r>
              <a:rPr lang="en-US" dirty="0" err="1" smtClean="0">
                <a:solidFill>
                  <a:schemeClr val="bg1"/>
                </a:solidFill>
                <a:effectLst>
                  <a:glow rad="127000">
                    <a:srgbClr val="0070C0"/>
                  </a:glow>
                </a:effectLst>
                <a:latin typeface="Bookman Old Style" panose="02050604050505020204" pitchFamily="18" charset="0"/>
              </a:rPr>
              <a:t>Mensaje</a:t>
            </a:r>
            <a:r>
              <a:rPr lang="en-US" dirty="0" smtClean="0">
                <a:solidFill>
                  <a:schemeClr val="bg1"/>
                </a:solidFill>
                <a:effectLst>
                  <a:glow rad="127000">
                    <a:srgbClr val="0070C0"/>
                  </a:glow>
                </a:effectLst>
                <a:latin typeface="Bookman Old Style" panose="02050604050505020204" pitchFamily="18" charset="0"/>
              </a:rPr>
              <a:t> SMP</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271593585"/>
              </p:ext>
            </p:extLst>
          </p:nvPr>
        </p:nvGraphicFramePr>
        <p:xfrm>
          <a:off x="609600" y="1524000"/>
          <a:ext cx="7162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340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1841" y="838200"/>
            <a:ext cx="8229600" cy="1143000"/>
          </a:xfrm>
        </p:spPr>
        <p:txBody>
          <a:bodyPr>
            <a:normAutofit fontScale="90000"/>
          </a:bodyPr>
          <a:lstStyle/>
          <a:p>
            <a:r>
              <a:rPr lang="en-US" sz="7200" dirty="0" smtClean="0">
                <a:solidFill>
                  <a:srgbClr val="00B0F0"/>
                </a:solidFill>
                <a:latin typeface="Elephant" panose="02020904090505020303" pitchFamily="18" charset="0"/>
              </a:rPr>
              <a:t>PASO 1:</a:t>
            </a:r>
            <a:br>
              <a:rPr lang="en-US" sz="7200" dirty="0" smtClean="0">
                <a:solidFill>
                  <a:srgbClr val="00B0F0"/>
                </a:solidFill>
                <a:latin typeface="Elephant" panose="02020904090505020303" pitchFamily="18" charset="0"/>
              </a:rPr>
            </a:br>
            <a:r>
              <a:rPr lang="en-US" sz="7200" dirty="0" smtClean="0">
                <a:solidFill>
                  <a:srgbClr val="00B0F0"/>
                </a:solidFill>
                <a:latin typeface="Elephant" panose="02020904090505020303" pitchFamily="18" charset="0"/>
              </a:rPr>
              <a:t>PROTEGER</a:t>
            </a:r>
            <a:endParaRPr lang="en-US" sz="7200" dirty="0">
              <a:solidFill>
                <a:srgbClr val="00B0F0"/>
              </a:solidFill>
              <a:latin typeface="Elephant" panose="02020904090505020303" pitchFamily="18" charset="0"/>
            </a:endParaRPr>
          </a:p>
        </p:txBody>
      </p:sp>
      <p:sp>
        <p:nvSpPr>
          <p:cNvPr id="5" name="Oval 4"/>
          <p:cNvSpPr/>
          <p:nvPr/>
        </p:nvSpPr>
        <p:spPr>
          <a:xfrm>
            <a:off x="2590800" y="2743200"/>
            <a:ext cx="3691683" cy="3054350"/>
          </a:xfrm>
          <a:prstGeom prst="ellipse">
            <a:avLst/>
          </a:prstGeom>
          <a:blipFill>
            <a:blip r:embed="rId3">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0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latin typeface="Bahnschrift" panose="020B0502040204020203" pitchFamily="34" charset="0"/>
              </a:rPr>
              <a:t>¡</a:t>
            </a:r>
            <a:r>
              <a:rPr lang="en-US" altLang="en-US" u="sng" dirty="0" err="1" smtClean="0">
                <a:latin typeface="Bahnschrift" panose="020B0502040204020203" pitchFamily="34" charset="0"/>
              </a:rPr>
              <a:t>Protéjase</a:t>
            </a:r>
            <a:r>
              <a:rPr lang="en-US" altLang="en-US" u="sng" dirty="0" smtClean="0">
                <a:latin typeface="Bahnschrift" panose="020B0502040204020203" pitchFamily="34" charset="0"/>
              </a:rPr>
              <a:t> </a:t>
            </a:r>
            <a:r>
              <a:rPr lang="en-US" altLang="en-US" u="sng" dirty="0" err="1" smtClean="0">
                <a:latin typeface="Bahnschrift" panose="020B0502040204020203" pitchFamily="34" charset="0"/>
              </a:rPr>
              <a:t>usted</a:t>
            </a:r>
            <a:r>
              <a:rPr lang="en-US" altLang="en-US" u="sng" dirty="0" smtClean="0">
                <a:latin typeface="Bahnschrift" panose="020B0502040204020203" pitchFamily="34" charset="0"/>
              </a:rPr>
              <a:t> </a:t>
            </a:r>
            <a:r>
              <a:rPr lang="en-US" altLang="en-US" u="sng" dirty="0" err="1" smtClean="0">
                <a:latin typeface="Bahnschrift" panose="020B0502040204020203" pitchFamily="34" charset="0"/>
              </a:rPr>
              <a:t>mismo</a:t>
            </a:r>
            <a:r>
              <a:rPr lang="en-US" altLang="en-US" u="sng" dirty="0" smtClean="0">
                <a:latin typeface="Bahnschrift" panose="020B0502040204020203" pitchFamily="34" charset="0"/>
              </a:rPr>
              <a:t> contra el </a:t>
            </a:r>
            <a:r>
              <a:rPr lang="en-US" altLang="en-US" u="sng" dirty="0" err="1" smtClean="0">
                <a:latin typeface="Bahnschrift" panose="020B0502040204020203" pitchFamily="34" charset="0"/>
              </a:rPr>
              <a:t>fraude</a:t>
            </a:r>
            <a:r>
              <a:rPr lang="en-US" altLang="en-US" u="sng" dirty="0" smtClean="0">
                <a:latin typeface="Bahnschrift" panose="020B0502040204020203" pitchFamily="34" charset="0"/>
              </a:rPr>
              <a:t>!</a:t>
            </a:r>
            <a:endParaRPr lang="en-US" u="sng" dirty="0"/>
          </a:p>
        </p:txBody>
      </p:sp>
      <p:sp>
        <p:nvSpPr>
          <p:cNvPr id="3" name="Content Placeholder 2"/>
          <p:cNvSpPr>
            <a:spLocks noGrp="1"/>
          </p:cNvSpPr>
          <p:nvPr>
            <p:ph idx="1"/>
          </p:nvPr>
        </p:nvSpPr>
        <p:spPr/>
        <p:txBody>
          <a:bodyPr>
            <a:normAutofit lnSpcReduction="10000"/>
          </a:bodyPr>
          <a:lstStyle/>
          <a:p>
            <a:r>
              <a:rPr lang="en-US" b="1" dirty="0" err="1" smtClean="0"/>
              <a:t>Pasos</a:t>
            </a:r>
            <a:r>
              <a:rPr lang="en-US" b="1" dirty="0" smtClean="0"/>
              <a:t> a </a:t>
            </a:r>
            <a:r>
              <a:rPr lang="en-US" b="1" dirty="0" err="1" smtClean="0"/>
              <a:t>seguir</a:t>
            </a:r>
            <a:endParaRPr lang="en-US" b="1" dirty="0" smtClean="0"/>
          </a:p>
          <a:p>
            <a:pPr lvl="1"/>
            <a:r>
              <a:rPr lang="en-US" dirty="0" err="1" smtClean="0"/>
              <a:t>Ed</a:t>
            </a:r>
            <a:r>
              <a:rPr lang="en-US" dirty="0" err="1" smtClean="0">
                <a:latin typeface="Calibri" panose="020F0502020204030204" pitchFamily="34" charset="0"/>
                <a:cs typeface="Calibri" panose="020F0502020204030204" pitchFamily="34" charset="0"/>
              </a:rPr>
              <a:t>ú</a:t>
            </a:r>
            <a:r>
              <a:rPr lang="en-US" dirty="0" err="1" smtClean="0"/>
              <a:t>quese</a:t>
            </a:r>
            <a:r>
              <a:rPr lang="en-US" dirty="0" smtClean="0"/>
              <a:t> </a:t>
            </a:r>
            <a:r>
              <a:rPr lang="en-US" dirty="0" err="1" smtClean="0"/>
              <a:t>acerca</a:t>
            </a:r>
            <a:r>
              <a:rPr lang="en-US" dirty="0" smtClean="0"/>
              <a:t> del </a:t>
            </a:r>
            <a:r>
              <a:rPr lang="en-US" dirty="0" err="1" smtClean="0"/>
              <a:t>fraude</a:t>
            </a:r>
            <a:r>
              <a:rPr lang="en-US" dirty="0" smtClean="0"/>
              <a:t> </a:t>
            </a:r>
            <a:r>
              <a:rPr lang="en-US" dirty="0" err="1" smtClean="0"/>
              <a:t>en</a:t>
            </a:r>
            <a:r>
              <a:rPr lang="en-US" dirty="0" smtClean="0"/>
              <a:t> Medicare.</a:t>
            </a:r>
            <a:endParaRPr lang="en-US" dirty="0"/>
          </a:p>
          <a:p>
            <a:pPr lvl="1"/>
            <a:r>
              <a:rPr lang="en-US" dirty="0" err="1" smtClean="0"/>
              <a:t>Proteja</a:t>
            </a:r>
            <a:r>
              <a:rPr lang="en-US" dirty="0" smtClean="0"/>
              <a:t> </a:t>
            </a:r>
            <a:r>
              <a:rPr lang="en-US" dirty="0" err="1" smtClean="0"/>
              <a:t>su</a:t>
            </a:r>
            <a:r>
              <a:rPr lang="en-US" dirty="0" smtClean="0"/>
              <a:t> </a:t>
            </a:r>
            <a:r>
              <a:rPr lang="en-US" dirty="0" err="1" smtClean="0"/>
              <a:t>tarjeta</a:t>
            </a:r>
            <a:r>
              <a:rPr lang="en-US" dirty="0" smtClean="0"/>
              <a:t> de Medicare y </a:t>
            </a:r>
            <a:r>
              <a:rPr lang="en-US" dirty="0" err="1" smtClean="0"/>
              <a:t>su</a:t>
            </a:r>
            <a:r>
              <a:rPr lang="en-US" dirty="0" smtClean="0"/>
              <a:t> </a:t>
            </a:r>
            <a:r>
              <a:rPr lang="en-US" dirty="0" err="1" smtClean="0"/>
              <a:t>tarjeta</a:t>
            </a:r>
            <a:r>
              <a:rPr lang="en-US" dirty="0" smtClean="0"/>
              <a:t> del </a:t>
            </a:r>
            <a:r>
              <a:rPr lang="en-US" dirty="0" err="1" smtClean="0"/>
              <a:t>Seguro</a:t>
            </a:r>
            <a:r>
              <a:rPr lang="en-US" dirty="0" smtClean="0"/>
              <a:t> Social.</a:t>
            </a:r>
            <a:endParaRPr lang="en-US" dirty="0"/>
          </a:p>
          <a:p>
            <a:pPr lvl="1"/>
            <a:r>
              <a:rPr lang="en-US" dirty="0" smtClean="0"/>
              <a:t>Use un </a:t>
            </a:r>
            <a:r>
              <a:rPr lang="en-US" dirty="0" err="1" smtClean="0"/>
              <a:t>diario</a:t>
            </a:r>
            <a:r>
              <a:rPr lang="en-US" dirty="0" smtClean="0"/>
              <a:t> de </a:t>
            </a:r>
            <a:r>
              <a:rPr lang="en-US" dirty="0" err="1" smtClean="0"/>
              <a:t>cuidado</a:t>
            </a:r>
            <a:r>
              <a:rPr lang="en-US" dirty="0" smtClean="0"/>
              <a:t> de </a:t>
            </a:r>
            <a:r>
              <a:rPr lang="en-US" dirty="0" err="1" smtClean="0"/>
              <a:t>salud</a:t>
            </a:r>
            <a:r>
              <a:rPr lang="en-US" dirty="0" smtClean="0"/>
              <a:t> personal para </a:t>
            </a:r>
            <a:r>
              <a:rPr lang="en-US" dirty="0" err="1" smtClean="0"/>
              <a:t>mantener</a:t>
            </a:r>
            <a:r>
              <a:rPr lang="en-US" dirty="0" smtClean="0"/>
              <a:t> un </a:t>
            </a:r>
            <a:r>
              <a:rPr lang="en-US" dirty="0" err="1" smtClean="0"/>
              <a:t>registro</a:t>
            </a:r>
            <a:r>
              <a:rPr lang="en-US" dirty="0" smtClean="0"/>
              <a:t> de </a:t>
            </a:r>
            <a:r>
              <a:rPr lang="en-US" dirty="0" err="1" smtClean="0"/>
              <a:t>todas</a:t>
            </a:r>
            <a:r>
              <a:rPr lang="en-US" dirty="0" smtClean="0"/>
              <a:t> las </a:t>
            </a:r>
            <a:r>
              <a:rPr lang="en-US" dirty="0" err="1" smtClean="0"/>
              <a:t>visitas</a:t>
            </a:r>
            <a:r>
              <a:rPr lang="en-US" dirty="0" smtClean="0"/>
              <a:t> al doctor y </a:t>
            </a:r>
            <a:r>
              <a:rPr lang="en-US" dirty="0" err="1" smtClean="0"/>
              <a:t>los</a:t>
            </a:r>
            <a:r>
              <a:rPr lang="en-US" dirty="0" smtClean="0"/>
              <a:t> </a:t>
            </a:r>
            <a:r>
              <a:rPr lang="en-US" dirty="0" err="1" smtClean="0"/>
              <a:t>servicios</a:t>
            </a:r>
            <a:r>
              <a:rPr lang="en-US" dirty="0" smtClean="0"/>
              <a:t> que </a:t>
            </a:r>
            <a:r>
              <a:rPr lang="en-US" dirty="0" err="1" smtClean="0"/>
              <a:t>usted</a:t>
            </a:r>
            <a:r>
              <a:rPr lang="en-US" dirty="0" smtClean="0"/>
              <a:t> </a:t>
            </a:r>
            <a:r>
              <a:rPr lang="en-US" dirty="0" err="1" smtClean="0"/>
              <a:t>recibe</a:t>
            </a:r>
            <a:r>
              <a:rPr lang="en-US" dirty="0" smtClean="0"/>
              <a:t>.</a:t>
            </a:r>
            <a:endParaRPr lang="en-US" dirty="0"/>
          </a:p>
          <a:p>
            <a:pPr lvl="1"/>
            <a:r>
              <a:rPr lang="en-US" dirty="0" err="1" smtClean="0"/>
              <a:t>Reporte</a:t>
            </a:r>
            <a:r>
              <a:rPr lang="en-US" dirty="0" smtClean="0"/>
              <a:t> </a:t>
            </a:r>
            <a:r>
              <a:rPr lang="en-US" dirty="0" err="1" smtClean="0"/>
              <a:t>cualquier</a:t>
            </a:r>
            <a:r>
              <a:rPr lang="en-US" dirty="0" smtClean="0"/>
              <a:t> </a:t>
            </a:r>
            <a:r>
              <a:rPr lang="en-US" dirty="0" err="1" smtClean="0"/>
              <a:t>actividad</a:t>
            </a:r>
            <a:r>
              <a:rPr lang="en-US" dirty="0" smtClean="0"/>
              <a:t> </a:t>
            </a:r>
            <a:r>
              <a:rPr lang="en-US" dirty="0" err="1" smtClean="0"/>
              <a:t>sospechosa</a:t>
            </a:r>
            <a:r>
              <a:rPr lang="en-US" dirty="0" smtClean="0"/>
              <a:t> al Illinois SMP.</a:t>
            </a:r>
            <a:endParaRPr lang="en-US" dirty="0"/>
          </a:p>
        </p:txBody>
      </p:sp>
    </p:spTree>
    <p:extLst>
      <p:ext uri="{BB962C8B-B14F-4D97-AF65-F5344CB8AC3E}">
        <p14:creationId xmlns:p14="http://schemas.microsoft.com/office/powerpoint/2010/main" val="498098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smtClean="0">
                <a:latin typeface="Bahnschrift" panose="020B0502040204020203" pitchFamily="34" charset="0"/>
              </a:rPr>
              <a:t>¡</a:t>
            </a:r>
            <a:r>
              <a:rPr lang="en-US" altLang="en-US" u="sng" dirty="0" err="1" smtClean="0">
                <a:latin typeface="Bahnschrift" panose="020B0502040204020203" pitchFamily="34" charset="0"/>
              </a:rPr>
              <a:t>Protéjase</a:t>
            </a:r>
            <a:r>
              <a:rPr lang="en-US" altLang="en-US" u="sng" dirty="0" smtClean="0">
                <a:latin typeface="Bahnschrift" panose="020B0502040204020203" pitchFamily="34" charset="0"/>
              </a:rPr>
              <a:t> </a:t>
            </a:r>
            <a:r>
              <a:rPr lang="en-US" altLang="en-US" u="sng" dirty="0" err="1" smtClean="0">
                <a:latin typeface="Bahnschrift" panose="020B0502040204020203" pitchFamily="34" charset="0"/>
              </a:rPr>
              <a:t>usted</a:t>
            </a:r>
            <a:r>
              <a:rPr lang="en-US" altLang="en-US" u="sng" dirty="0" smtClean="0">
                <a:latin typeface="Bahnschrift" panose="020B0502040204020203" pitchFamily="34" charset="0"/>
              </a:rPr>
              <a:t> </a:t>
            </a:r>
            <a:r>
              <a:rPr lang="en-US" altLang="en-US" u="sng" dirty="0" err="1" smtClean="0">
                <a:latin typeface="Bahnschrift" panose="020B0502040204020203" pitchFamily="34" charset="0"/>
              </a:rPr>
              <a:t>mismo</a:t>
            </a:r>
            <a:r>
              <a:rPr lang="en-US" altLang="en-US" u="sng" dirty="0" smtClean="0">
                <a:latin typeface="Bahnschrift" panose="020B0502040204020203" pitchFamily="34" charset="0"/>
              </a:rPr>
              <a:t> contra el </a:t>
            </a:r>
            <a:r>
              <a:rPr lang="en-US" altLang="en-US" u="sng" dirty="0" err="1" smtClean="0">
                <a:latin typeface="Bahnschrift" panose="020B0502040204020203" pitchFamily="34" charset="0"/>
              </a:rPr>
              <a:t>fraude</a:t>
            </a:r>
            <a:r>
              <a:rPr lang="en-US" altLang="en-US" u="sng" dirty="0" smtClean="0">
                <a:latin typeface="Bahnschrift" panose="020B0502040204020203" pitchFamily="34" charset="0"/>
              </a:rPr>
              <a:t>!</a:t>
            </a:r>
            <a:endParaRPr lang="en-US" u="sng" dirty="0"/>
          </a:p>
        </p:txBody>
      </p:sp>
      <p:sp>
        <p:nvSpPr>
          <p:cNvPr id="3" name="Content Placeholder 2"/>
          <p:cNvSpPr>
            <a:spLocks noGrp="1"/>
          </p:cNvSpPr>
          <p:nvPr>
            <p:ph idx="1"/>
          </p:nvPr>
        </p:nvSpPr>
        <p:spPr/>
        <p:txBody>
          <a:bodyPr>
            <a:normAutofit fontScale="92500" lnSpcReduction="20000"/>
          </a:bodyPr>
          <a:lstStyle/>
          <a:p>
            <a:r>
              <a:rPr lang="en-US" b="1" dirty="0" smtClean="0"/>
              <a:t>Evite lo </a:t>
            </a:r>
            <a:r>
              <a:rPr lang="en-US" b="1" dirty="0" err="1" smtClean="0"/>
              <a:t>siguiente</a:t>
            </a:r>
            <a:endParaRPr lang="en-US" b="1" dirty="0" smtClean="0"/>
          </a:p>
          <a:p>
            <a:pPr lvl="1"/>
            <a:r>
              <a:rPr lang="en-US" dirty="0" smtClean="0"/>
              <a:t>No de </a:t>
            </a:r>
            <a:r>
              <a:rPr lang="en-US" dirty="0" err="1" smtClean="0"/>
              <a:t>su</a:t>
            </a:r>
            <a:r>
              <a:rPr lang="en-US" dirty="0" smtClean="0"/>
              <a:t> </a:t>
            </a:r>
            <a:r>
              <a:rPr lang="en-US" dirty="0" err="1" smtClean="0"/>
              <a:t>tarjeta</a:t>
            </a:r>
            <a:r>
              <a:rPr lang="en-US" dirty="0" smtClean="0"/>
              <a:t> de Medicare, </a:t>
            </a:r>
            <a:r>
              <a:rPr lang="en-US" dirty="0" err="1" smtClean="0"/>
              <a:t>tarjeta</a:t>
            </a:r>
            <a:r>
              <a:rPr lang="en-US" dirty="0" smtClean="0"/>
              <a:t> de </a:t>
            </a:r>
            <a:r>
              <a:rPr lang="en-US" dirty="0" err="1" smtClean="0"/>
              <a:t>Seguro</a:t>
            </a:r>
            <a:r>
              <a:rPr lang="en-US" dirty="0" smtClean="0"/>
              <a:t> Social, </a:t>
            </a:r>
            <a:r>
              <a:rPr lang="en-US" dirty="0" err="1" smtClean="0"/>
              <a:t>n</a:t>
            </a:r>
            <a:r>
              <a:rPr lang="en-US" dirty="0" err="1" smtClean="0">
                <a:latin typeface="Calibri" panose="020F0502020204030204" pitchFamily="34" charset="0"/>
                <a:cs typeface="Calibri" panose="020F0502020204030204" pitchFamily="34" charset="0"/>
              </a:rPr>
              <a:t>ú</a:t>
            </a:r>
            <a:r>
              <a:rPr lang="en-US" dirty="0" err="1" smtClean="0"/>
              <a:t>mero</a:t>
            </a:r>
            <a:r>
              <a:rPr lang="en-US" dirty="0" smtClean="0"/>
              <a:t> de Medicare o </a:t>
            </a:r>
            <a:r>
              <a:rPr lang="en-US" dirty="0" err="1" smtClean="0"/>
              <a:t>n</a:t>
            </a:r>
            <a:r>
              <a:rPr lang="en-US" dirty="0" err="1" smtClean="0">
                <a:latin typeface="Calibri" panose="020F0502020204030204" pitchFamily="34" charset="0"/>
                <a:cs typeface="Calibri" panose="020F0502020204030204" pitchFamily="34" charset="0"/>
              </a:rPr>
              <a:t>ú</a:t>
            </a:r>
            <a:r>
              <a:rPr lang="en-US" dirty="0" err="1" smtClean="0"/>
              <a:t>mero</a:t>
            </a:r>
            <a:r>
              <a:rPr lang="en-US" dirty="0" smtClean="0"/>
              <a:t> de </a:t>
            </a:r>
            <a:r>
              <a:rPr lang="en-US" dirty="0" err="1" smtClean="0"/>
              <a:t>Seguro</a:t>
            </a:r>
            <a:r>
              <a:rPr lang="en-US" dirty="0" smtClean="0"/>
              <a:t> Social a </a:t>
            </a:r>
            <a:r>
              <a:rPr lang="en-US" dirty="0" err="1" smtClean="0"/>
              <a:t>nadie</a:t>
            </a:r>
            <a:r>
              <a:rPr lang="en-US" dirty="0" smtClean="0"/>
              <a:t> con </a:t>
            </a:r>
            <a:r>
              <a:rPr lang="en-US" dirty="0" err="1" smtClean="0"/>
              <a:t>excepci</a:t>
            </a:r>
            <a:r>
              <a:rPr lang="en-US" dirty="0" err="1" smtClean="0">
                <a:latin typeface="Calibri" panose="020F0502020204030204" pitchFamily="34" charset="0"/>
                <a:cs typeface="Calibri" panose="020F0502020204030204" pitchFamily="34" charset="0"/>
              </a:rPr>
              <a:t>ó</a:t>
            </a:r>
            <a:r>
              <a:rPr lang="en-US" dirty="0" err="1" smtClean="0"/>
              <a:t>n</a:t>
            </a:r>
            <a:r>
              <a:rPr lang="en-US" dirty="0" smtClean="0"/>
              <a:t> de </a:t>
            </a:r>
            <a:r>
              <a:rPr lang="en-US" dirty="0" err="1" smtClean="0"/>
              <a:t>su</a:t>
            </a:r>
            <a:r>
              <a:rPr lang="en-US" dirty="0" smtClean="0"/>
              <a:t> doctor. </a:t>
            </a:r>
          </a:p>
          <a:p>
            <a:pPr lvl="1"/>
            <a:r>
              <a:rPr lang="en-US" dirty="0" smtClean="0"/>
              <a:t>No </a:t>
            </a:r>
            <a:r>
              <a:rPr lang="en-US" dirty="0" err="1" smtClean="0"/>
              <a:t>acepte</a:t>
            </a:r>
            <a:r>
              <a:rPr lang="en-US" dirty="0" smtClean="0"/>
              <a:t> </a:t>
            </a:r>
            <a:r>
              <a:rPr lang="en-US" dirty="0" err="1" smtClean="0"/>
              <a:t>suministros</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é</a:t>
            </a:r>
            <a:r>
              <a:rPr lang="en-US" dirty="0" err="1" smtClean="0"/>
              <a:t>dicos</a:t>
            </a:r>
            <a:r>
              <a:rPr lang="en-US" dirty="0" smtClean="0"/>
              <a:t> o </a:t>
            </a:r>
            <a:r>
              <a:rPr lang="en-US" dirty="0" err="1" smtClean="0"/>
              <a:t>servicios</a:t>
            </a:r>
            <a:r>
              <a:rPr lang="en-US" dirty="0" smtClean="0"/>
              <a:t> de </a:t>
            </a:r>
            <a:r>
              <a:rPr lang="en-US" dirty="0" err="1" smtClean="0"/>
              <a:t>puerta</a:t>
            </a:r>
            <a:r>
              <a:rPr lang="en-US" dirty="0" smtClean="0"/>
              <a:t> </a:t>
            </a:r>
            <a:r>
              <a:rPr lang="en-US" dirty="0" err="1" smtClean="0"/>
              <a:t>en</a:t>
            </a:r>
            <a:r>
              <a:rPr lang="en-US" dirty="0" smtClean="0"/>
              <a:t> </a:t>
            </a:r>
            <a:r>
              <a:rPr lang="en-US" dirty="0" err="1" smtClean="0"/>
              <a:t>puerta</a:t>
            </a:r>
            <a:r>
              <a:rPr lang="en-US" dirty="0" smtClean="0"/>
              <a:t> </a:t>
            </a:r>
            <a:r>
              <a:rPr lang="en-US" dirty="0" err="1" smtClean="0"/>
              <a:t>incluyendo</a:t>
            </a:r>
            <a:r>
              <a:rPr lang="en-US" dirty="0" smtClean="0"/>
              <a:t> </a:t>
            </a:r>
            <a:r>
              <a:rPr lang="en-US" dirty="0" err="1" smtClean="0"/>
              <a:t>vendedores</a:t>
            </a:r>
            <a:r>
              <a:rPr lang="en-US" dirty="0" smtClean="0"/>
              <a:t> o </a:t>
            </a:r>
            <a:r>
              <a:rPr lang="en-US" dirty="0" err="1" smtClean="0"/>
              <a:t>alguien</a:t>
            </a:r>
            <a:r>
              <a:rPr lang="en-US" dirty="0" smtClean="0"/>
              <a:t> que le </a:t>
            </a:r>
            <a:r>
              <a:rPr lang="en-US" dirty="0" err="1" smtClean="0"/>
              <a:t>haya</a:t>
            </a:r>
            <a:r>
              <a:rPr lang="en-US" dirty="0" smtClean="0"/>
              <a:t> </a:t>
            </a:r>
            <a:r>
              <a:rPr lang="en-US" dirty="0" err="1" smtClean="0"/>
              <a:t>llamado</a:t>
            </a:r>
            <a:r>
              <a:rPr lang="en-US" dirty="0" smtClean="0"/>
              <a:t> </a:t>
            </a:r>
            <a:r>
              <a:rPr lang="en-US" dirty="0" err="1" smtClean="0"/>
              <a:t>por</a:t>
            </a:r>
            <a:r>
              <a:rPr lang="en-US" dirty="0" smtClean="0"/>
              <a:t> </a:t>
            </a:r>
            <a:r>
              <a:rPr lang="en-US" dirty="0" err="1" smtClean="0"/>
              <a:t>tel</a:t>
            </a:r>
            <a:r>
              <a:rPr lang="en-US" dirty="0" err="1" smtClean="0">
                <a:latin typeface="Calibri" panose="020F0502020204030204" pitchFamily="34" charset="0"/>
                <a:cs typeface="Calibri" panose="020F0502020204030204" pitchFamily="34" charset="0"/>
              </a:rPr>
              <a:t>é</a:t>
            </a:r>
            <a:r>
              <a:rPr lang="en-US" dirty="0" err="1" smtClean="0"/>
              <a:t>fono</a:t>
            </a:r>
            <a:r>
              <a:rPr lang="en-US" dirty="0" smtClean="0"/>
              <a:t>. </a:t>
            </a:r>
          </a:p>
          <a:p>
            <a:pPr lvl="1"/>
            <a:r>
              <a:rPr lang="en-US" dirty="0" smtClean="0"/>
              <a:t>No </a:t>
            </a:r>
            <a:r>
              <a:rPr lang="en-US" dirty="0" err="1" smtClean="0"/>
              <a:t>permita</a:t>
            </a:r>
            <a:r>
              <a:rPr lang="en-US" dirty="0" smtClean="0"/>
              <a:t> que </a:t>
            </a:r>
            <a:r>
              <a:rPr lang="en-US" dirty="0" err="1" smtClean="0"/>
              <a:t>nadie</a:t>
            </a:r>
            <a:r>
              <a:rPr lang="en-US" dirty="0" smtClean="0"/>
              <a:t> revise </a:t>
            </a:r>
            <a:r>
              <a:rPr lang="en-US" dirty="0" err="1" smtClean="0"/>
              <a:t>sus</a:t>
            </a:r>
            <a:r>
              <a:rPr lang="en-US" dirty="0" smtClean="0"/>
              <a:t> </a:t>
            </a:r>
            <a:r>
              <a:rPr lang="en-US" dirty="0" err="1" smtClean="0"/>
              <a:t>registros</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é</a:t>
            </a:r>
            <a:r>
              <a:rPr lang="en-US" dirty="0" err="1" smtClean="0"/>
              <a:t>dicos</a:t>
            </a:r>
            <a:r>
              <a:rPr lang="en-US" dirty="0" smtClean="0"/>
              <a:t> o le </a:t>
            </a:r>
            <a:r>
              <a:rPr lang="en-US" dirty="0" err="1" smtClean="0"/>
              <a:t>recomiende</a:t>
            </a:r>
            <a:r>
              <a:rPr lang="en-US" dirty="0" smtClean="0"/>
              <a:t> </a:t>
            </a:r>
            <a:r>
              <a:rPr lang="en-US" dirty="0" err="1" smtClean="0"/>
              <a:t>servicios</a:t>
            </a:r>
            <a:r>
              <a:rPr lang="en-US" dirty="0" smtClean="0"/>
              <a:t>. Las </a:t>
            </a:r>
            <a:r>
              <a:rPr lang="en-US" dirty="0" err="1" smtClean="0">
                <a:latin typeface="Calibri" panose="020F0502020204030204" pitchFamily="34" charset="0"/>
                <a:cs typeface="Calibri" panose="020F0502020204030204" pitchFamily="34" charset="0"/>
              </a:rPr>
              <a:t>ú</a:t>
            </a:r>
            <a:r>
              <a:rPr lang="en-US" dirty="0" err="1" smtClean="0"/>
              <a:t>nicas</a:t>
            </a:r>
            <a:r>
              <a:rPr lang="en-US" dirty="0" smtClean="0"/>
              <a:t> personas que </a:t>
            </a:r>
            <a:r>
              <a:rPr lang="en-US" dirty="0" err="1" smtClean="0"/>
              <a:t>pueden</a:t>
            </a:r>
            <a:r>
              <a:rPr lang="en-US" dirty="0" smtClean="0"/>
              <a:t> </a:t>
            </a:r>
            <a:r>
              <a:rPr lang="en-US" dirty="0" err="1" smtClean="0"/>
              <a:t>hacer</a:t>
            </a:r>
            <a:r>
              <a:rPr lang="en-US" dirty="0" smtClean="0"/>
              <a:t> </a:t>
            </a:r>
            <a:r>
              <a:rPr lang="en-US" dirty="0" err="1" smtClean="0"/>
              <a:t>esto</a:t>
            </a:r>
            <a:r>
              <a:rPr lang="en-US" dirty="0" smtClean="0"/>
              <a:t> son </a:t>
            </a:r>
            <a:r>
              <a:rPr lang="en-US" dirty="0" err="1" smtClean="0"/>
              <a:t>su</a:t>
            </a:r>
            <a:r>
              <a:rPr lang="en-US" dirty="0" smtClean="0"/>
              <a:t> doctor y </a:t>
            </a:r>
            <a:r>
              <a:rPr lang="en-US" dirty="0" err="1" smtClean="0"/>
              <a:t>los</a:t>
            </a:r>
            <a:r>
              <a:rPr lang="en-US" dirty="0" smtClean="0"/>
              <a:t> </a:t>
            </a:r>
            <a:r>
              <a:rPr lang="en-US" dirty="0" err="1" smtClean="0"/>
              <a:t>proveedores</a:t>
            </a:r>
            <a:r>
              <a:rPr lang="en-US" dirty="0" smtClean="0"/>
              <a:t> de </a:t>
            </a:r>
            <a:r>
              <a:rPr lang="en-US" dirty="0" err="1" smtClean="0"/>
              <a:t>salud</a:t>
            </a:r>
            <a:r>
              <a:rPr lang="en-US" dirty="0" smtClean="0"/>
              <a:t> </a:t>
            </a:r>
            <a:r>
              <a:rPr lang="en-US" dirty="0" err="1" smtClean="0"/>
              <a:t>registrados</a:t>
            </a:r>
            <a:r>
              <a:rPr lang="en-US" dirty="0" smtClean="0"/>
              <a:t> </a:t>
            </a:r>
            <a:r>
              <a:rPr lang="en-US" dirty="0" err="1" smtClean="0"/>
              <a:t>en</a:t>
            </a:r>
            <a:r>
              <a:rPr lang="en-US" dirty="0" smtClean="0"/>
              <a:t> Medicare.</a:t>
            </a:r>
            <a:endParaRPr lang="en-US" dirty="0"/>
          </a:p>
        </p:txBody>
      </p:sp>
    </p:spTree>
    <p:extLst>
      <p:ext uri="{BB962C8B-B14F-4D97-AF65-F5344CB8AC3E}">
        <p14:creationId xmlns:p14="http://schemas.microsoft.com/office/powerpoint/2010/main" val="385516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0800" y="2209800"/>
            <a:ext cx="3600241" cy="344487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ectangle 1"/>
          <p:cNvSpPr/>
          <p:nvPr/>
        </p:nvSpPr>
        <p:spPr>
          <a:xfrm>
            <a:off x="1752600" y="381000"/>
            <a:ext cx="7162800" cy="2123658"/>
          </a:xfrm>
          <a:prstGeom prst="rect">
            <a:avLst/>
          </a:prstGeom>
        </p:spPr>
        <p:txBody>
          <a:bodyPr wrap="square">
            <a:spAutoFit/>
          </a:bodyPr>
          <a:lstStyle/>
          <a:p>
            <a:r>
              <a:rPr lang="en-US" sz="6600" dirty="0">
                <a:solidFill>
                  <a:srgbClr val="00B0F0"/>
                </a:solidFill>
                <a:latin typeface="Elephant" panose="02020904090505020303" pitchFamily="18" charset="0"/>
              </a:rPr>
              <a:t>PASO </a:t>
            </a:r>
            <a:r>
              <a:rPr lang="en-US" sz="6600" dirty="0" smtClean="0">
                <a:solidFill>
                  <a:srgbClr val="00B0F0"/>
                </a:solidFill>
                <a:latin typeface="Elephant" panose="02020904090505020303" pitchFamily="18" charset="0"/>
              </a:rPr>
              <a:t>2:</a:t>
            </a:r>
          </a:p>
          <a:p>
            <a:r>
              <a:rPr lang="en-US" sz="6600" dirty="0" smtClean="0">
                <a:solidFill>
                  <a:srgbClr val="00B0F0"/>
                </a:solidFill>
                <a:latin typeface="Elephant" panose="02020904090505020303" pitchFamily="18" charset="0"/>
              </a:rPr>
              <a:t>DETECTAR</a:t>
            </a:r>
            <a:endParaRPr lang="es-MX" sz="6600" dirty="0"/>
          </a:p>
        </p:txBody>
      </p:sp>
    </p:spTree>
    <p:extLst>
      <p:ext uri="{BB962C8B-B14F-4D97-AF65-F5344CB8AC3E}">
        <p14:creationId xmlns:p14="http://schemas.microsoft.com/office/powerpoint/2010/main" val="406764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altLang="en-US" b="1" dirty="0" smtClean="0"/>
              <a:t>Lea </a:t>
            </a:r>
            <a:r>
              <a:rPr lang="en-US" altLang="en-US" b="1" dirty="0" err="1" smtClean="0"/>
              <a:t>su</a:t>
            </a:r>
            <a:r>
              <a:rPr lang="en-US" altLang="en-US" b="1" dirty="0" smtClean="0"/>
              <a:t> </a:t>
            </a:r>
            <a:r>
              <a:rPr lang="en-US" altLang="en-US" b="1" dirty="0" err="1" smtClean="0"/>
              <a:t>res</a:t>
            </a:r>
            <a:r>
              <a:rPr lang="en-US" b="1" dirty="0" err="1"/>
              <a:t>ú</a:t>
            </a:r>
            <a:r>
              <a:rPr lang="en-US" altLang="en-US" b="1" dirty="0" err="1" smtClean="0"/>
              <a:t>men</a:t>
            </a:r>
            <a:r>
              <a:rPr lang="en-US" altLang="en-US" b="1" dirty="0" smtClean="0"/>
              <a:t> de Medicare (MSN) </a:t>
            </a:r>
            <a:r>
              <a:rPr lang="en-US" altLang="en-US" dirty="0" smtClean="0"/>
              <a:t>o la </a:t>
            </a:r>
            <a:r>
              <a:rPr lang="en-US" altLang="en-US" dirty="0" err="1" smtClean="0"/>
              <a:t>explicaci</a:t>
            </a:r>
            <a:r>
              <a:rPr lang="en-US" altLang="en-US" dirty="0" err="1" smtClean="0">
                <a:latin typeface="Calibri" panose="020F0502020204030204" pitchFamily="34" charset="0"/>
                <a:cs typeface="Calibri" panose="020F0502020204030204" pitchFamily="34" charset="0"/>
              </a:rPr>
              <a:t>ó</a:t>
            </a:r>
            <a:r>
              <a:rPr lang="en-US" altLang="en-US" dirty="0" err="1" smtClean="0"/>
              <a:t>n</a:t>
            </a:r>
            <a:r>
              <a:rPr lang="en-US" altLang="en-US" dirty="0" smtClean="0"/>
              <a:t> de </a:t>
            </a:r>
            <a:r>
              <a:rPr lang="en-US" altLang="en-US" dirty="0" err="1" smtClean="0"/>
              <a:t>Beneficios</a:t>
            </a:r>
            <a:r>
              <a:rPr lang="en-US" altLang="en-US" dirty="0" smtClean="0"/>
              <a:t> (EOB) de </a:t>
            </a:r>
            <a:r>
              <a:rPr lang="en-US" altLang="en-US" dirty="0" err="1" smtClean="0"/>
              <a:t>su</a:t>
            </a:r>
            <a:r>
              <a:rPr lang="en-US" altLang="en-US" dirty="0" smtClean="0"/>
              <a:t> </a:t>
            </a:r>
            <a:r>
              <a:rPr lang="en-US" altLang="en-US" dirty="0" err="1" smtClean="0"/>
              <a:t>compañ</a:t>
            </a:r>
            <a:r>
              <a:rPr lang="en-US" altLang="en-US" dirty="0" err="1"/>
              <a:t>í</a:t>
            </a:r>
            <a:r>
              <a:rPr lang="en-US" altLang="en-US" dirty="0" err="1" smtClean="0"/>
              <a:t>a</a:t>
            </a:r>
            <a:r>
              <a:rPr lang="en-US" altLang="en-US" dirty="0" smtClean="0"/>
              <a:t> de </a:t>
            </a:r>
            <a:r>
              <a:rPr lang="en-US" altLang="en-US" dirty="0" err="1" smtClean="0"/>
              <a:t>seguro</a:t>
            </a:r>
            <a:r>
              <a:rPr lang="en-US" altLang="en-US" dirty="0" smtClean="0"/>
              <a:t> </a:t>
            </a:r>
            <a:r>
              <a:rPr lang="en-US" altLang="en-US" dirty="0" err="1" smtClean="0"/>
              <a:t>m</a:t>
            </a:r>
            <a:r>
              <a:rPr lang="en-US" altLang="en-US" dirty="0" err="1" smtClean="0">
                <a:latin typeface="Calibri" panose="020F0502020204030204" pitchFamily="34" charset="0"/>
                <a:cs typeface="Calibri" panose="020F0502020204030204" pitchFamily="34" charset="0"/>
              </a:rPr>
              <a:t>é</a:t>
            </a:r>
            <a:r>
              <a:rPr lang="en-US" altLang="en-US" dirty="0" err="1" smtClean="0"/>
              <a:t>dico</a:t>
            </a:r>
            <a:r>
              <a:rPr lang="en-US" altLang="en-US" dirty="0" smtClean="0"/>
              <a:t>. </a:t>
            </a:r>
            <a:r>
              <a:rPr lang="en-US" altLang="en-US" dirty="0" err="1" smtClean="0"/>
              <a:t>Verifique</a:t>
            </a:r>
            <a:r>
              <a:rPr lang="en-US" altLang="en-US" dirty="0" smtClean="0"/>
              <a:t> lo </a:t>
            </a:r>
            <a:r>
              <a:rPr lang="en-US" altLang="en-US" dirty="0" err="1" smtClean="0"/>
              <a:t>siguiente</a:t>
            </a:r>
            <a:r>
              <a:rPr lang="en-US" altLang="en-US" dirty="0" smtClean="0"/>
              <a:t>:</a:t>
            </a:r>
            <a:endParaRPr lang="en-US" altLang="en-US" dirty="0"/>
          </a:p>
          <a:p>
            <a:pPr lvl="1"/>
            <a:r>
              <a:rPr lang="en-US" altLang="en-US" dirty="0" err="1" smtClean="0"/>
              <a:t>Servicios</a:t>
            </a:r>
            <a:r>
              <a:rPr lang="en-US" altLang="en-US" dirty="0" smtClean="0"/>
              <a:t> o </a:t>
            </a:r>
            <a:r>
              <a:rPr lang="en-US" altLang="en-US" dirty="0" err="1" smtClean="0"/>
              <a:t>suministros</a:t>
            </a:r>
            <a:r>
              <a:rPr lang="en-US" altLang="en-US" dirty="0" smtClean="0"/>
              <a:t> </a:t>
            </a:r>
            <a:r>
              <a:rPr lang="en-US" altLang="en-US" dirty="0" err="1" smtClean="0"/>
              <a:t>m</a:t>
            </a:r>
            <a:r>
              <a:rPr lang="en-US" altLang="en-US" dirty="0" err="1" smtClean="0">
                <a:latin typeface="Calibri" panose="020F0502020204030204" pitchFamily="34" charset="0"/>
                <a:cs typeface="Calibri" panose="020F0502020204030204" pitchFamily="34" charset="0"/>
              </a:rPr>
              <a:t>é</a:t>
            </a:r>
            <a:r>
              <a:rPr lang="en-US" altLang="en-US" dirty="0" err="1" smtClean="0"/>
              <a:t>dicos</a:t>
            </a:r>
            <a:r>
              <a:rPr lang="en-US" altLang="en-US" dirty="0" smtClean="0"/>
              <a:t> que </a:t>
            </a:r>
            <a:r>
              <a:rPr lang="en-US" altLang="en-US" dirty="0" err="1" smtClean="0"/>
              <a:t>nunca</a:t>
            </a:r>
            <a:r>
              <a:rPr lang="en-US" altLang="en-US" dirty="0" smtClean="0"/>
              <a:t> </a:t>
            </a:r>
            <a:r>
              <a:rPr lang="en-US" altLang="en-US" dirty="0" err="1" smtClean="0"/>
              <a:t>recibi</a:t>
            </a:r>
            <a:r>
              <a:rPr lang="en-US" altLang="en-US" dirty="0" err="1" smtClean="0">
                <a:latin typeface="Calibri" panose="020F0502020204030204" pitchFamily="34" charset="0"/>
                <a:cs typeface="Calibri" panose="020F0502020204030204" pitchFamily="34" charset="0"/>
              </a:rPr>
              <a:t>ó</a:t>
            </a:r>
            <a:r>
              <a:rPr lang="en-US" altLang="en-US" dirty="0" smtClean="0"/>
              <a:t>.</a:t>
            </a:r>
            <a:endParaRPr lang="en-US" altLang="en-US" dirty="0"/>
          </a:p>
          <a:p>
            <a:pPr lvl="1"/>
            <a:r>
              <a:rPr lang="en-US" altLang="en-US" dirty="0" err="1" smtClean="0"/>
              <a:t>Servicios</a:t>
            </a:r>
            <a:r>
              <a:rPr lang="en-US" altLang="en-US" dirty="0" smtClean="0"/>
              <a:t> o </a:t>
            </a:r>
            <a:r>
              <a:rPr lang="en-US" altLang="en-US" dirty="0" err="1" smtClean="0"/>
              <a:t>suministros</a:t>
            </a:r>
            <a:r>
              <a:rPr lang="en-US" altLang="en-US" dirty="0" smtClean="0"/>
              <a:t> </a:t>
            </a:r>
            <a:r>
              <a:rPr lang="en-US" altLang="en-US" dirty="0" err="1" smtClean="0"/>
              <a:t>m</a:t>
            </a:r>
            <a:r>
              <a:rPr lang="en-US" altLang="en-US" dirty="0" err="1" smtClean="0">
                <a:latin typeface="Calibri" panose="020F0502020204030204" pitchFamily="34" charset="0"/>
                <a:cs typeface="Calibri" panose="020F0502020204030204" pitchFamily="34" charset="0"/>
              </a:rPr>
              <a:t>é</a:t>
            </a:r>
            <a:r>
              <a:rPr lang="en-US" altLang="en-US" dirty="0" err="1" smtClean="0"/>
              <a:t>dicos</a:t>
            </a:r>
            <a:r>
              <a:rPr lang="en-US" altLang="en-US" dirty="0" smtClean="0"/>
              <a:t> que no </a:t>
            </a:r>
            <a:r>
              <a:rPr lang="en-US" altLang="en-US" dirty="0" err="1" smtClean="0"/>
              <a:t>fueron</a:t>
            </a:r>
            <a:r>
              <a:rPr lang="en-US" altLang="en-US" dirty="0" smtClean="0"/>
              <a:t> </a:t>
            </a:r>
            <a:r>
              <a:rPr lang="en-US" altLang="en-US" dirty="0" err="1" smtClean="0"/>
              <a:t>ordenados</a:t>
            </a:r>
            <a:r>
              <a:rPr lang="en-US" altLang="en-US" dirty="0" smtClean="0"/>
              <a:t> </a:t>
            </a:r>
            <a:r>
              <a:rPr lang="en-US" altLang="en-US" dirty="0" err="1" smtClean="0"/>
              <a:t>por</a:t>
            </a:r>
            <a:r>
              <a:rPr lang="en-US" altLang="en-US" dirty="0" smtClean="0"/>
              <a:t> </a:t>
            </a:r>
            <a:r>
              <a:rPr lang="en-US" altLang="en-US" dirty="0" err="1" smtClean="0"/>
              <a:t>su</a:t>
            </a:r>
            <a:r>
              <a:rPr lang="en-US" altLang="en-US" dirty="0" smtClean="0"/>
              <a:t> doctor.</a:t>
            </a:r>
            <a:endParaRPr lang="en-US" altLang="en-US" dirty="0"/>
          </a:p>
          <a:p>
            <a:pPr lvl="1"/>
            <a:r>
              <a:rPr lang="en-US" altLang="en-US" dirty="0" err="1" smtClean="0"/>
              <a:t>Cobros</a:t>
            </a:r>
            <a:r>
              <a:rPr lang="en-US" altLang="en-US" dirty="0" smtClean="0"/>
              <a:t> </a:t>
            </a:r>
            <a:r>
              <a:rPr lang="en-US" altLang="en-US" dirty="0" err="1" smtClean="0"/>
              <a:t>por</a:t>
            </a:r>
            <a:r>
              <a:rPr lang="en-US" altLang="en-US" dirty="0" smtClean="0"/>
              <a:t> </a:t>
            </a:r>
            <a:r>
              <a:rPr lang="en-US" altLang="en-US" dirty="0" err="1" smtClean="0"/>
              <a:t>una</a:t>
            </a:r>
            <a:r>
              <a:rPr lang="en-US" altLang="en-US" dirty="0" smtClean="0"/>
              <a:t> </a:t>
            </a:r>
            <a:r>
              <a:rPr lang="en-US" altLang="en-US" dirty="0" err="1" smtClean="0"/>
              <a:t>misma</a:t>
            </a:r>
            <a:r>
              <a:rPr lang="en-US" altLang="en-US" dirty="0" smtClean="0"/>
              <a:t> </a:t>
            </a:r>
            <a:r>
              <a:rPr lang="en-US" altLang="en-US" dirty="0" err="1" smtClean="0"/>
              <a:t>cosa</a:t>
            </a:r>
            <a:r>
              <a:rPr lang="en-US" altLang="en-US" dirty="0" smtClean="0"/>
              <a:t> </a:t>
            </a:r>
            <a:r>
              <a:rPr lang="en-US" altLang="en-US" dirty="0" err="1" smtClean="0"/>
              <a:t>m</a:t>
            </a:r>
            <a:r>
              <a:rPr lang="en-US" altLang="en-US" dirty="0" err="1" smtClean="0">
                <a:latin typeface="Calibri" panose="020F0502020204030204" pitchFamily="34" charset="0"/>
                <a:cs typeface="Calibri" panose="020F0502020204030204" pitchFamily="34" charset="0"/>
              </a:rPr>
              <a:t>á</a:t>
            </a:r>
            <a:r>
              <a:rPr lang="en-US" altLang="en-US" dirty="0" err="1" smtClean="0"/>
              <a:t>s</a:t>
            </a:r>
            <a:r>
              <a:rPr lang="en-US" altLang="en-US" dirty="0" smtClean="0"/>
              <a:t> de </a:t>
            </a:r>
            <a:r>
              <a:rPr lang="en-US" altLang="en-US" dirty="0" err="1" smtClean="0"/>
              <a:t>una</a:t>
            </a:r>
            <a:r>
              <a:rPr lang="en-US" altLang="en-US" dirty="0" smtClean="0"/>
              <a:t> </a:t>
            </a:r>
            <a:r>
              <a:rPr lang="en-US" altLang="en-US" dirty="0" err="1" smtClean="0"/>
              <a:t>vez</a:t>
            </a:r>
            <a:r>
              <a:rPr lang="en-US" altLang="en-US" dirty="0" smtClean="0"/>
              <a:t>.</a:t>
            </a:r>
            <a:endParaRPr lang="en-US" altLang="en-US" dirty="0"/>
          </a:p>
          <a:p>
            <a:pPr lvl="1"/>
            <a:r>
              <a:rPr lang="en-US" altLang="en-US" dirty="0" err="1" smtClean="0"/>
              <a:t>Otros</a:t>
            </a:r>
            <a:r>
              <a:rPr lang="en-US" altLang="en-US" dirty="0" smtClean="0"/>
              <a:t> </a:t>
            </a:r>
            <a:r>
              <a:rPr lang="en-US" altLang="en-US" dirty="0" err="1" smtClean="0"/>
              <a:t>errores</a:t>
            </a:r>
            <a:r>
              <a:rPr lang="en-US" altLang="en-US" dirty="0" smtClean="0"/>
              <a:t> de </a:t>
            </a:r>
            <a:r>
              <a:rPr lang="en-US" altLang="en-US" dirty="0" err="1" smtClean="0"/>
              <a:t>cobro</a:t>
            </a:r>
            <a:r>
              <a:rPr lang="en-US" altLang="en-US" dirty="0" smtClean="0"/>
              <a:t>.</a:t>
            </a:r>
          </a:p>
        </p:txBody>
      </p:sp>
      <p:grpSp>
        <p:nvGrpSpPr>
          <p:cNvPr id="4" name="Group 3"/>
          <p:cNvGrpSpPr/>
          <p:nvPr/>
        </p:nvGrpSpPr>
        <p:grpSpPr>
          <a:xfrm>
            <a:off x="685800" y="533400"/>
            <a:ext cx="7772400" cy="939788"/>
            <a:chOff x="0" y="0"/>
            <a:chExt cx="7772400" cy="939788"/>
          </a:xfrm>
        </p:grpSpPr>
        <p:sp>
          <p:nvSpPr>
            <p:cNvPr id="5" name="Rounded Rectangle 4"/>
            <p:cNvSpPr/>
            <p:nvPr/>
          </p:nvSpPr>
          <p:spPr>
            <a:xfrm>
              <a:off x="0" y="0"/>
              <a:ext cx="7772400" cy="9397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5877" y="45877"/>
              <a:ext cx="7680646" cy="848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dirty="0"/>
                <a:t>¡</a:t>
              </a:r>
              <a:r>
                <a:rPr lang="en-US" sz="4000" kern="1200" dirty="0" smtClean="0"/>
                <a:t>DETECTAR </a:t>
              </a:r>
              <a:r>
                <a:rPr lang="en-US" sz="4000" kern="1200" dirty="0" err="1" smtClean="0"/>
                <a:t>Fraude</a:t>
              </a:r>
              <a:r>
                <a:rPr lang="en-US" sz="4000" kern="1200" dirty="0" smtClean="0"/>
                <a:t>!</a:t>
              </a:r>
              <a:endParaRPr lang="en-US" sz="4000" kern="1200" dirty="0"/>
            </a:p>
          </p:txBody>
        </p:sp>
      </p:grpSp>
    </p:spTree>
    <p:extLst>
      <p:ext uri="{BB962C8B-B14F-4D97-AF65-F5344CB8AC3E}">
        <p14:creationId xmlns:p14="http://schemas.microsoft.com/office/powerpoint/2010/main" val="2757756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ltLang="en-US" dirty="0" smtClean="0"/>
              <a:t>Los </a:t>
            </a:r>
            <a:r>
              <a:rPr lang="en-US" altLang="en-US" dirty="0" err="1" smtClean="0"/>
              <a:t>Res</a:t>
            </a:r>
            <a:r>
              <a:rPr lang="en-US" altLang="en-US" dirty="0" err="1" smtClean="0">
                <a:latin typeface="Calibri" panose="020F0502020204030204" pitchFamily="34" charset="0"/>
                <a:cs typeface="Calibri" panose="020F0502020204030204" pitchFamily="34" charset="0"/>
              </a:rPr>
              <a:t>ú</a:t>
            </a:r>
            <a:r>
              <a:rPr lang="en-US" altLang="en-US" dirty="0" err="1" smtClean="0"/>
              <a:t>menes</a:t>
            </a:r>
            <a:r>
              <a:rPr lang="en-US" altLang="en-US" dirty="0" smtClean="0"/>
              <a:t> de Medicare(MSNs</a:t>
            </a:r>
            <a:r>
              <a:rPr lang="en-US" altLang="en-US" dirty="0"/>
              <a:t>) </a:t>
            </a:r>
            <a:r>
              <a:rPr lang="en-US" altLang="en-US" dirty="0" smtClean="0"/>
              <a:t>son </a:t>
            </a:r>
            <a:r>
              <a:rPr lang="en-US" altLang="en-US" dirty="0" err="1" smtClean="0"/>
              <a:t>enviados</a:t>
            </a:r>
            <a:r>
              <a:rPr lang="en-US" altLang="en-US" dirty="0" smtClean="0"/>
              <a:t> </a:t>
            </a:r>
            <a:r>
              <a:rPr lang="en-US" altLang="en-US" dirty="0" err="1" smtClean="0"/>
              <a:t>por</a:t>
            </a:r>
            <a:r>
              <a:rPr lang="en-US" altLang="en-US" dirty="0" smtClean="0"/>
              <a:t> </a:t>
            </a:r>
            <a:r>
              <a:rPr lang="en-US" altLang="en-US" dirty="0" err="1" smtClean="0"/>
              <a:t>correo</a:t>
            </a:r>
            <a:r>
              <a:rPr lang="en-US" altLang="en-US" dirty="0" smtClean="0"/>
              <a:t> postal </a:t>
            </a:r>
            <a:r>
              <a:rPr lang="en-US" altLang="en-US" u="sng" dirty="0" err="1" smtClean="0"/>
              <a:t>trimestralmente</a:t>
            </a:r>
            <a:r>
              <a:rPr lang="en-US" altLang="en-US" dirty="0" smtClean="0"/>
              <a:t> (</a:t>
            </a:r>
            <a:r>
              <a:rPr lang="en-US" altLang="en-US" dirty="0" err="1" smtClean="0"/>
              <a:t>una</a:t>
            </a:r>
            <a:r>
              <a:rPr lang="en-US" altLang="en-US" dirty="0" smtClean="0"/>
              <a:t> </a:t>
            </a:r>
            <a:r>
              <a:rPr lang="en-US" altLang="en-US" dirty="0" err="1" smtClean="0"/>
              <a:t>vez</a:t>
            </a:r>
            <a:r>
              <a:rPr lang="en-US" altLang="en-US" dirty="0" smtClean="0"/>
              <a:t> </a:t>
            </a:r>
            <a:r>
              <a:rPr lang="en-US" altLang="en-US" dirty="0" err="1" smtClean="0"/>
              <a:t>cada</a:t>
            </a:r>
            <a:r>
              <a:rPr lang="en-US" altLang="en-US" dirty="0" smtClean="0"/>
              <a:t> 3 </a:t>
            </a:r>
            <a:r>
              <a:rPr lang="en-US" altLang="en-US" dirty="0" err="1" smtClean="0"/>
              <a:t>meses</a:t>
            </a:r>
            <a:r>
              <a:rPr lang="en-US" altLang="en-US" dirty="0" smtClean="0"/>
              <a:t>).</a:t>
            </a:r>
            <a:endParaRPr lang="en-US" altLang="en-US" dirty="0"/>
          </a:p>
          <a:p>
            <a:pPr>
              <a:buNone/>
            </a:pPr>
            <a:r>
              <a:rPr lang="en-US" altLang="en-US" sz="1200" dirty="0"/>
              <a:t> </a:t>
            </a:r>
          </a:p>
          <a:p>
            <a:r>
              <a:rPr lang="en-US" altLang="en-US" dirty="0" err="1" smtClean="0"/>
              <a:t>Usted</a:t>
            </a:r>
            <a:r>
              <a:rPr lang="en-US" altLang="en-US" dirty="0" smtClean="0"/>
              <a:t> </a:t>
            </a:r>
            <a:r>
              <a:rPr lang="en-US" altLang="en-US" dirty="0" err="1" smtClean="0"/>
              <a:t>puede</a:t>
            </a:r>
            <a:r>
              <a:rPr lang="en-US" altLang="en-US" dirty="0" smtClean="0"/>
              <a:t> </a:t>
            </a:r>
            <a:r>
              <a:rPr lang="en-US" altLang="en-US" dirty="0" err="1" smtClean="0"/>
              <a:t>pedir</a:t>
            </a:r>
            <a:r>
              <a:rPr lang="en-US" altLang="en-US" dirty="0" smtClean="0"/>
              <a:t> </a:t>
            </a:r>
            <a:r>
              <a:rPr lang="en-US" altLang="en-US" dirty="0" err="1" smtClean="0"/>
              <a:t>su</a:t>
            </a:r>
            <a:r>
              <a:rPr lang="en-US" altLang="en-US" dirty="0" smtClean="0"/>
              <a:t> </a:t>
            </a:r>
            <a:r>
              <a:rPr lang="en-US" altLang="en-US" dirty="0" err="1" smtClean="0"/>
              <a:t>Res</a:t>
            </a:r>
            <a:r>
              <a:rPr lang="en-US" altLang="en-US" dirty="0" err="1" smtClean="0">
                <a:latin typeface="Calibri" panose="020F0502020204030204" pitchFamily="34" charset="0"/>
                <a:cs typeface="Calibri" panose="020F0502020204030204" pitchFamily="34" charset="0"/>
              </a:rPr>
              <a:t>ú</a:t>
            </a:r>
            <a:r>
              <a:rPr lang="en-US" altLang="en-US" dirty="0" err="1" smtClean="0"/>
              <a:t>men</a:t>
            </a:r>
            <a:r>
              <a:rPr lang="en-US" altLang="en-US" dirty="0" smtClean="0"/>
              <a:t> de Medicare </a:t>
            </a:r>
            <a:r>
              <a:rPr lang="en-US" altLang="en-US" dirty="0" err="1" smtClean="0"/>
              <a:t>llamando</a:t>
            </a:r>
            <a:r>
              <a:rPr lang="en-US" altLang="en-US" dirty="0" smtClean="0"/>
              <a:t> al 1-800-MEDICARE.</a:t>
            </a:r>
            <a:endParaRPr lang="en-US" altLang="en-US" dirty="0"/>
          </a:p>
          <a:p>
            <a:pPr>
              <a:buNone/>
            </a:pPr>
            <a:endParaRPr lang="en-US" altLang="en-US" sz="1200" dirty="0"/>
          </a:p>
          <a:p>
            <a:r>
              <a:rPr lang="en-US" altLang="en-US" dirty="0" err="1" smtClean="0"/>
              <a:t>Tambi</a:t>
            </a:r>
            <a:r>
              <a:rPr lang="en-US" altLang="en-US" dirty="0" err="1" smtClean="0">
                <a:latin typeface="Calibri" panose="020F0502020204030204" pitchFamily="34" charset="0"/>
                <a:cs typeface="Calibri" panose="020F0502020204030204" pitchFamily="34" charset="0"/>
              </a:rPr>
              <a:t>é</a:t>
            </a:r>
            <a:r>
              <a:rPr lang="en-US" altLang="en-US" dirty="0" err="1" smtClean="0"/>
              <a:t>n</a:t>
            </a:r>
            <a:r>
              <a:rPr lang="en-US" altLang="en-US" dirty="0" smtClean="0"/>
              <a:t> </a:t>
            </a:r>
            <a:r>
              <a:rPr lang="en-US" altLang="en-US" dirty="0" err="1" smtClean="0"/>
              <a:t>puede</a:t>
            </a:r>
            <a:r>
              <a:rPr lang="en-US" altLang="en-US" dirty="0" smtClean="0"/>
              <a:t> </a:t>
            </a:r>
            <a:r>
              <a:rPr lang="en-US" altLang="en-US" dirty="0" err="1" smtClean="0"/>
              <a:t>consultar</a:t>
            </a:r>
            <a:r>
              <a:rPr lang="en-US" altLang="en-US" dirty="0" smtClean="0"/>
              <a:t> </a:t>
            </a:r>
            <a:r>
              <a:rPr lang="en-US" altLang="en-US" dirty="0" err="1" smtClean="0"/>
              <a:t>su</a:t>
            </a:r>
            <a:r>
              <a:rPr lang="en-US" altLang="en-US" dirty="0" smtClean="0"/>
              <a:t> MSN </a:t>
            </a:r>
            <a:r>
              <a:rPr lang="en-US" altLang="en-US" b="1" u="sng" dirty="0" err="1" smtClean="0"/>
              <a:t>mensualmente</a:t>
            </a:r>
            <a:r>
              <a:rPr lang="en-US" altLang="en-US" dirty="0" smtClean="0"/>
              <a:t> </a:t>
            </a:r>
            <a:r>
              <a:rPr lang="en-US" altLang="en-US" dirty="0" err="1" smtClean="0"/>
              <a:t>entrando</a:t>
            </a:r>
            <a:r>
              <a:rPr lang="en-US" altLang="en-US" dirty="0" smtClean="0"/>
              <a:t> a la </a:t>
            </a:r>
            <a:r>
              <a:rPr lang="en-US" altLang="en-US" dirty="0" err="1" smtClean="0"/>
              <a:t>p</a:t>
            </a:r>
            <a:r>
              <a:rPr lang="en-US" altLang="en-US" dirty="0" err="1" smtClean="0">
                <a:latin typeface="Calibri" panose="020F0502020204030204" pitchFamily="34" charset="0"/>
                <a:cs typeface="Calibri" panose="020F0502020204030204" pitchFamily="34" charset="0"/>
              </a:rPr>
              <a:t>á</a:t>
            </a:r>
            <a:r>
              <a:rPr lang="en-US" altLang="en-US" dirty="0" err="1" smtClean="0"/>
              <a:t>gina</a:t>
            </a:r>
            <a:r>
              <a:rPr lang="en-US" altLang="en-US" dirty="0" smtClean="0"/>
              <a:t> de internet: Es.MyMedicare.gov.</a:t>
            </a:r>
            <a:endParaRPr lang="en-US" altLang="en-US" dirty="0"/>
          </a:p>
        </p:txBody>
      </p:sp>
      <p:grpSp>
        <p:nvGrpSpPr>
          <p:cNvPr id="4" name="Group 3"/>
          <p:cNvGrpSpPr/>
          <p:nvPr/>
        </p:nvGrpSpPr>
        <p:grpSpPr>
          <a:xfrm>
            <a:off x="639923" y="567847"/>
            <a:ext cx="7772400" cy="939788"/>
            <a:chOff x="-45877" y="34447"/>
            <a:chExt cx="7772400" cy="939788"/>
          </a:xfrm>
        </p:grpSpPr>
        <p:sp>
          <p:nvSpPr>
            <p:cNvPr id="5" name="Rounded Rectangle 4"/>
            <p:cNvSpPr/>
            <p:nvPr/>
          </p:nvSpPr>
          <p:spPr>
            <a:xfrm>
              <a:off x="-45877" y="34447"/>
              <a:ext cx="7772400" cy="9397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5877" y="45877"/>
              <a:ext cx="7680646" cy="848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dirty="0" smtClean="0"/>
                <a:t>¡</a:t>
              </a:r>
              <a:r>
                <a:rPr lang="en-US" sz="4000" kern="1200" dirty="0" smtClean="0"/>
                <a:t>DETECTAR </a:t>
              </a:r>
              <a:r>
                <a:rPr lang="en-US" sz="4000" kern="1200" dirty="0" err="1" smtClean="0"/>
                <a:t>Fraude</a:t>
              </a:r>
              <a:r>
                <a:rPr lang="en-US" sz="4000" kern="1200" dirty="0" smtClean="0"/>
                <a:t>!</a:t>
              </a:r>
              <a:endParaRPr lang="en-US" sz="4000" kern="1200" dirty="0"/>
            </a:p>
          </p:txBody>
        </p:sp>
      </p:grpSp>
    </p:spTree>
    <p:extLst>
      <p:ext uri="{BB962C8B-B14F-4D97-AF65-F5344CB8AC3E}">
        <p14:creationId xmlns:p14="http://schemas.microsoft.com/office/powerpoint/2010/main" val="272959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381000" y="990600"/>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smtClean="0">
                <a:ln>
                  <a:noFill/>
                </a:ln>
                <a:solidFill>
                  <a:srgbClr val="000000"/>
                </a:solidFill>
                <a:effectLst/>
                <a:uLnTx/>
                <a:uFillTx/>
                <a:latin typeface="Arial"/>
              </a:rPr>
              <a:t>El </a:t>
            </a:r>
            <a:r>
              <a:rPr kumimoji="0" lang="en-US" altLang="en-US" b="0" i="0" u="none" strike="noStrike" kern="0" cap="none" spc="0" normalizeH="0" baseline="0" noProof="0" dirty="0" err="1" smtClean="0">
                <a:ln>
                  <a:noFill/>
                </a:ln>
                <a:solidFill>
                  <a:srgbClr val="000000"/>
                </a:solidFill>
                <a:effectLst/>
                <a:uLnTx/>
                <a:uFillTx/>
                <a:latin typeface="Arial"/>
              </a:rPr>
              <a:t>Programa</a:t>
            </a:r>
            <a:r>
              <a:rPr kumimoji="0" lang="en-US" altLang="en-US" b="0" i="0" u="none" strike="noStrike" kern="0" cap="none" spc="0" normalizeH="0" baseline="0" noProof="0" dirty="0" smtClean="0">
                <a:ln>
                  <a:noFill/>
                </a:ln>
                <a:solidFill>
                  <a:srgbClr val="000000"/>
                </a:solidFill>
                <a:effectLst/>
                <a:uLnTx/>
                <a:uFillTx/>
                <a:latin typeface="Arial"/>
              </a:rPr>
              <a:t> SMP–</a:t>
            </a:r>
            <a:r>
              <a:rPr kumimoji="0" lang="en-US" altLang="en-US" b="0" i="0" u="none" strike="noStrike" kern="0" cap="none" spc="0" normalizeH="0" noProof="0" dirty="0" smtClean="0">
                <a:ln>
                  <a:noFill/>
                </a:ln>
                <a:solidFill>
                  <a:srgbClr val="000000"/>
                </a:solidFill>
                <a:effectLst/>
                <a:uLnTx/>
                <a:uFillTx/>
                <a:latin typeface="Arial"/>
              </a:rPr>
              <a:t> </a:t>
            </a:r>
            <a:r>
              <a:rPr kumimoji="0" lang="en-US" altLang="en-US" b="0" i="0" u="none" strike="noStrike" kern="0" cap="none" spc="0" normalizeH="0" noProof="0" dirty="0" err="1" smtClean="0">
                <a:ln>
                  <a:noFill/>
                </a:ln>
                <a:solidFill>
                  <a:srgbClr val="000000"/>
                </a:solidFill>
                <a:effectLst/>
                <a:uLnTx/>
                <a:uFillTx/>
                <a:latin typeface="Arial"/>
              </a:rPr>
              <a:t>Patrulla</a:t>
            </a:r>
            <a:r>
              <a:rPr kumimoji="0" lang="en-US" altLang="en-US" b="0" i="0" u="none" strike="noStrike" kern="0" cap="none" spc="0" normalizeH="0" noProof="0" dirty="0" smtClean="0">
                <a:ln>
                  <a:noFill/>
                </a:ln>
                <a:solidFill>
                  <a:srgbClr val="000000"/>
                </a:solidFill>
                <a:effectLst/>
                <a:uLnTx/>
                <a:uFillTx/>
                <a:latin typeface="Arial"/>
              </a:rPr>
              <a:t> de Medicare para las Personas de la </a:t>
            </a:r>
            <a:r>
              <a:rPr kumimoji="0" lang="en-US" altLang="en-US" b="0" i="0" u="none" strike="noStrike" kern="0" cap="none" spc="0" normalizeH="0" noProof="0" dirty="0" err="1" smtClean="0">
                <a:ln>
                  <a:noFill/>
                </a:ln>
                <a:solidFill>
                  <a:srgbClr val="000000"/>
                </a:solidFill>
                <a:effectLst/>
                <a:uLnTx/>
                <a:uFillTx/>
                <a:latin typeface="Arial"/>
              </a:rPr>
              <a:t>Tercera</a:t>
            </a:r>
            <a:r>
              <a:rPr lang="en-US" altLang="en-US" kern="0" noProof="0" dirty="0">
                <a:solidFill>
                  <a:srgbClr val="000000"/>
                </a:solidFill>
                <a:latin typeface="Arial"/>
              </a:rPr>
              <a:t> </a:t>
            </a:r>
            <a:r>
              <a:rPr lang="en-US" altLang="en-US" kern="0" noProof="0" dirty="0" err="1" smtClean="0">
                <a:solidFill>
                  <a:srgbClr val="000000"/>
                </a:solidFill>
                <a:latin typeface="Arial"/>
              </a:rPr>
              <a:t>Edad</a:t>
            </a:r>
            <a:r>
              <a:rPr lang="en-US" altLang="en-US" kern="0" noProof="0" dirty="0" smtClean="0">
                <a:solidFill>
                  <a:srgbClr val="000000"/>
                </a:solidFill>
                <a:latin typeface="Arial"/>
              </a:rPr>
              <a:t>.</a:t>
            </a:r>
            <a:endParaRPr kumimoji="0" lang="en-US" altLang="en-US" b="0" i="0" u="none" strike="noStrike" kern="0" cap="none" spc="0" normalizeH="0" baseline="0" noProof="0" dirty="0" smtClean="0">
              <a:ln>
                <a:noFill/>
              </a:ln>
              <a:solidFill>
                <a:srgbClr val="000000"/>
              </a:solidFill>
              <a:effectLst/>
              <a:uLnTx/>
              <a:uFillTx/>
              <a:latin typeface="Arial"/>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Arial"/>
                <a:ea typeface="+mn-ea"/>
                <a:cs typeface="+mn-cs"/>
              </a:rPr>
              <a:t>www.illinoissmp.org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7" name="Picture 7" descr="Illinois SM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100" y="2819400"/>
            <a:ext cx="43434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4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143"/>
            <a:ext cx="8229600" cy="762000"/>
          </a:xfrm>
        </p:spPr>
        <p:txBody>
          <a:bodyPr/>
          <a:lstStyle/>
          <a:p>
            <a:r>
              <a:rPr lang="en-US" altLang="en-US" dirty="0" smtClean="0"/>
              <a:t>Como leer </a:t>
            </a:r>
            <a:r>
              <a:rPr lang="en-US" altLang="en-US" dirty="0" err="1" smtClean="0"/>
              <a:t>su</a:t>
            </a:r>
            <a:r>
              <a:rPr lang="en-US" altLang="en-US" dirty="0" smtClean="0"/>
              <a:t> MSN - </a:t>
            </a:r>
            <a:r>
              <a:rPr lang="en-US" altLang="en-US" dirty="0" err="1" smtClean="0"/>
              <a:t>P</a:t>
            </a:r>
            <a:r>
              <a:rPr lang="en-US" altLang="en-US" dirty="0" err="1" smtClean="0">
                <a:latin typeface="Calibri" panose="020F0502020204030204" pitchFamily="34" charset="0"/>
                <a:cs typeface="Calibri" panose="020F0502020204030204" pitchFamily="34" charset="0"/>
              </a:rPr>
              <a:t>á</a:t>
            </a:r>
            <a:r>
              <a:rPr lang="en-US" altLang="en-US" dirty="0" err="1" smtClean="0"/>
              <a:t>gina</a:t>
            </a:r>
            <a:r>
              <a:rPr lang="en-US" altLang="en-US" dirty="0" smtClean="0"/>
              <a:t> 1</a:t>
            </a:r>
            <a:endParaRPr lang="en-US" dirty="0"/>
          </a:p>
        </p:txBody>
      </p:sp>
      <p:pic>
        <p:nvPicPr>
          <p:cNvPr id="5" name="Picture 2" descr="Image result for Medicare summary notice page 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33800" y="1143000"/>
            <a:ext cx="4953000" cy="4944745"/>
          </a:xfrm>
          <a:noFill/>
        </p:spPr>
      </p:pic>
      <p:sp>
        <p:nvSpPr>
          <p:cNvPr id="4" name="TextBox 5"/>
          <p:cNvSpPr txBox="1">
            <a:spLocks noChangeArrowheads="1"/>
          </p:cNvSpPr>
          <p:nvPr/>
        </p:nvSpPr>
        <p:spPr bwMode="auto">
          <a:xfrm>
            <a:off x="228600" y="2133600"/>
            <a:ext cx="3657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smtClean="0">
                <a:latin typeface="+mn-lt"/>
              </a:rPr>
              <a:t>Este </a:t>
            </a:r>
            <a:r>
              <a:rPr lang="en-US" altLang="en-US" sz="2000" dirty="0" err="1" smtClean="0">
                <a:latin typeface="+mn-lt"/>
              </a:rPr>
              <a:t>es</a:t>
            </a:r>
            <a:r>
              <a:rPr lang="en-US" altLang="en-US" sz="2000" dirty="0" smtClean="0">
                <a:latin typeface="+mn-lt"/>
              </a:rPr>
              <a:t> un </a:t>
            </a:r>
            <a:r>
              <a:rPr lang="en-US" altLang="en-US" sz="2000" dirty="0" err="1" smtClean="0">
                <a:latin typeface="+mn-lt"/>
              </a:rPr>
              <a:t>ejemplo</a:t>
            </a:r>
            <a:r>
              <a:rPr lang="en-US" altLang="en-US" sz="2000" dirty="0" smtClean="0">
                <a:latin typeface="+mn-lt"/>
              </a:rPr>
              <a:t> de </a:t>
            </a:r>
            <a:r>
              <a:rPr lang="en-US" altLang="en-US" sz="2000" dirty="0" err="1" smtClean="0">
                <a:latin typeface="+mn-lt"/>
              </a:rPr>
              <a:t>como</a:t>
            </a:r>
            <a:r>
              <a:rPr lang="en-US" altLang="en-US" sz="2000" dirty="0" smtClean="0">
                <a:latin typeface="+mn-lt"/>
              </a:rPr>
              <a:t> se </a:t>
            </a:r>
            <a:r>
              <a:rPr lang="en-US" altLang="en-US" sz="2000" dirty="0" err="1" smtClean="0">
                <a:latin typeface="+mn-lt"/>
              </a:rPr>
              <a:t>mira</a:t>
            </a:r>
            <a:r>
              <a:rPr lang="en-US" altLang="en-US" sz="2000" dirty="0" smtClean="0">
                <a:latin typeface="+mn-lt"/>
              </a:rPr>
              <a:t> la </a:t>
            </a:r>
            <a:r>
              <a:rPr lang="en-US" altLang="en-US" sz="2000" dirty="0" err="1" smtClean="0">
                <a:latin typeface="+mn-lt"/>
              </a:rPr>
              <a:t>primera</a:t>
            </a:r>
            <a:r>
              <a:rPr lang="en-US" altLang="en-US" sz="2000" dirty="0" smtClean="0">
                <a:latin typeface="+mn-lt"/>
              </a:rPr>
              <a:t> </a:t>
            </a:r>
            <a:r>
              <a:rPr lang="en-US" altLang="en-US" sz="2000" dirty="0" err="1" smtClean="0">
                <a:latin typeface="+mn-lt"/>
              </a:rPr>
              <a:t>p</a:t>
            </a:r>
            <a:r>
              <a:rPr lang="en-US" altLang="en-US" sz="2000" dirty="0" err="1" smtClean="0">
                <a:latin typeface="Calibri" panose="020F0502020204030204" pitchFamily="34" charset="0"/>
                <a:cs typeface="Calibri" panose="020F0502020204030204" pitchFamily="34" charset="0"/>
              </a:rPr>
              <a:t>á</a:t>
            </a:r>
            <a:r>
              <a:rPr lang="en-US" altLang="en-US" sz="2000" dirty="0" err="1" smtClean="0">
                <a:latin typeface="+mn-lt"/>
              </a:rPr>
              <a:t>gina</a:t>
            </a:r>
            <a:r>
              <a:rPr lang="en-US" altLang="en-US" sz="2000" dirty="0" smtClean="0">
                <a:latin typeface="+mn-lt"/>
              </a:rPr>
              <a:t> del MSN.</a:t>
            </a:r>
            <a:endParaRPr lang="en-US" altLang="en-US" sz="2000" dirty="0">
              <a:latin typeface="+mn-lt"/>
            </a:endParaRPr>
          </a:p>
          <a:p>
            <a:pPr>
              <a:spcBef>
                <a:spcPct val="0"/>
              </a:spcBef>
              <a:buFont typeface="Wingdings" panose="05000000000000000000" pitchFamily="2" charset="2"/>
              <a:buChar char="§"/>
            </a:pPr>
            <a:endParaRPr lang="en-US" altLang="en-US" sz="1800" dirty="0" smtClean="0">
              <a:latin typeface="+mn-lt"/>
            </a:endParaRPr>
          </a:p>
          <a:p>
            <a:pPr>
              <a:spcBef>
                <a:spcPct val="0"/>
              </a:spcBef>
              <a:buFont typeface="Wingdings" panose="05000000000000000000" pitchFamily="2" charset="2"/>
              <a:buChar char="§"/>
            </a:pPr>
            <a:r>
              <a:rPr lang="en-US" altLang="en-US" sz="1800" dirty="0" err="1" smtClean="0">
                <a:latin typeface="+mn-lt"/>
              </a:rPr>
              <a:t>Usted</a:t>
            </a:r>
            <a:r>
              <a:rPr lang="en-US" altLang="en-US" sz="1800" dirty="0" smtClean="0">
                <a:latin typeface="+mn-lt"/>
              </a:rPr>
              <a:t> </a:t>
            </a:r>
            <a:r>
              <a:rPr lang="en-US" altLang="en-US" sz="1800" dirty="0" err="1" smtClean="0">
                <a:latin typeface="+mn-lt"/>
              </a:rPr>
              <a:t>podr</a:t>
            </a:r>
            <a:r>
              <a:rPr lang="en-US" altLang="en-US" sz="1800" dirty="0" err="1" smtClean="0">
                <a:latin typeface="Calibri" panose="020F0502020204030204" pitchFamily="34" charset="0"/>
                <a:cs typeface="Calibri" panose="020F0502020204030204" pitchFamily="34" charset="0"/>
              </a:rPr>
              <a:t>á</a:t>
            </a:r>
            <a:r>
              <a:rPr lang="en-US" altLang="en-US" sz="1800" dirty="0" smtClean="0">
                <a:latin typeface="+mn-lt"/>
              </a:rPr>
              <a:t> </a:t>
            </a:r>
            <a:r>
              <a:rPr lang="en-US" altLang="en-US" sz="1800" dirty="0" err="1" smtClean="0">
                <a:latin typeface="+mn-lt"/>
              </a:rPr>
              <a:t>ver</a:t>
            </a:r>
            <a:r>
              <a:rPr lang="en-US" altLang="en-US" sz="1800" dirty="0" smtClean="0">
                <a:latin typeface="+mn-lt"/>
              </a:rPr>
              <a:t> la </a:t>
            </a:r>
            <a:r>
              <a:rPr lang="en-US" altLang="en-US" sz="1800" dirty="0" err="1" smtClean="0">
                <a:latin typeface="+mn-lt"/>
              </a:rPr>
              <a:t>oraci</a:t>
            </a:r>
            <a:r>
              <a:rPr lang="en-US" altLang="en-US" sz="1800" dirty="0" err="1">
                <a:latin typeface="+mn-lt"/>
              </a:rPr>
              <a:t>ó</a:t>
            </a:r>
            <a:r>
              <a:rPr lang="en-US" altLang="en-US" sz="1800" dirty="0" err="1" smtClean="0">
                <a:latin typeface="+mn-lt"/>
              </a:rPr>
              <a:t>n</a:t>
            </a:r>
            <a:r>
              <a:rPr lang="en-US" altLang="en-US" sz="1800" dirty="0" smtClean="0">
                <a:latin typeface="+mn-lt"/>
              </a:rPr>
              <a:t> “THIS </a:t>
            </a:r>
            <a:r>
              <a:rPr lang="en-US" altLang="en-US" sz="1800" dirty="0">
                <a:latin typeface="+mn-lt"/>
              </a:rPr>
              <a:t>IS NOT A BILL</a:t>
            </a:r>
            <a:r>
              <a:rPr lang="en-US" altLang="en-US" sz="1800" dirty="0" smtClean="0">
                <a:latin typeface="+mn-lt"/>
              </a:rPr>
              <a:t>”, </a:t>
            </a:r>
            <a:r>
              <a:rPr lang="en-US" altLang="en-US" sz="1800" dirty="0" err="1" smtClean="0">
                <a:latin typeface="+mn-lt"/>
              </a:rPr>
              <a:t>su</a:t>
            </a:r>
            <a:r>
              <a:rPr lang="en-US" altLang="en-US" sz="1800" dirty="0">
                <a:latin typeface="+mn-lt"/>
              </a:rPr>
              <a:t> </a:t>
            </a:r>
            <a:r>
              <a:rPr lang="en-US" altLang="en-US" sz="1800" dirty="0" smtClean="0">
                <a:latin typeface="+mn-lt"/>
              </a:rPr>
              <a:t>MSN no </a:t>
            </a:r>
            <a:r>
              <a:rPr lang="en-US" altLang="en-US" sz="1800" dirty="0" err="1" smtClean="0">
                <a:latin typeface="+mn-lt"/>
              </a:rPr>
              <a:t>es</a:t>
            </a:r>
            <a:r>
              <a:rPr lang="en-US" altLang="en-US" sz="1800" dirty="0" smtClean="0">
                <a:latin typeface="+mn-lt"/>
              </a:rPr>
              <a:t> </a:t>
            </a:r>
            <a:r>
              <a:rPr lang="en-US" altLang="en-US" sz="1800" dirty="0" err="1" smtClean="0">
                <a:latin typeface="+mn-lt"/>
              </a:rPr>
              <a:t>una</a:t>
            </a:r>
            <a:r>
              <a:rPr lang="en-US" altLang="en-US" sz="1800" dirty="0" smtClean="0">
                <a:latin typeface="+mn-lt"/>
              </a:rPr>
              <a:t> </a:t>
            </a:r>
            <a:r>
              <a:rPr lang="en-US" altLang="en-US" sz="1800" dirty="0" err="1" smtClean="0">
                <a:latin typeface="+mn-lt"/>
              </a:rPr>
              <a:t>factura</a:t>
            </a:r>
            <a:r>
              <a:rPr lang="en-US" altLang="en-US" sz="1800" dirty="0" smtClean="0">
                <a:latin typeface="+mn-lt"/>
              </a:rPr>
              <a:t>, </a:t>
            </a:r>
            <a:r>
              <a:rPr lang="en-US" altLang="en-US" sz="1800" dirty="0" err="1" smtClean="0">
                <a:latin typeface="+mn-lt"/>
              </a:rPr>
              <a:t>es</a:t>
            </a:r>
            <a:r>
              <a:rPr lang="en-US" altLang="en-US" sz="1800" dirty="0" smtClean="0">
                <a:latin typeface="+mn-lt"/>
              </a:rPr>
              <a:t> </a:t>
            </a:r>
            <a:r>
              <a:rPr lang="en-US" altLang="en-US" sz="1800" dirty="0" err="1" smtClean="0">
                <a:latin typeface="+mn-lt"/>
              </a:rPr>
              <a:t>una</a:t>
            </a:r>
            <a:r>
              <a:rPr lang="en-US" altLang="en-US" sz="1800" dirty="0" smtClean="0">
                <a:latin typeface="+mn-lt"/>
              </a:rPr>
              <a:t> </a:t>
            </a:r>
            <a:r>
              <a:rPr lang="en-US" altLang="en-US" sz="1800" dirty="0" err="1" smtClean="0">
                <a:latin typeface="+mn-lt"/>
              </a:rPr>
              <a:t>lista</a:t>
            </a:r>
            <a:r>
              <a:rPr lang="en-US" altLang="en-US" sz="1800" dirty="0" smtClean="0">
                <a:latin typeface="+mn-lt"/>
              </a:rPr>
              <a:t> de </a:t>
            </a:r>
            <a:r>
              <a:rPr lang="en-US" altLang="en-US" sz="1800" dirty="0" err="1" smtClean="0">
                <a:latin typeface="+mn-lt"/>
              </a:rPr>
              <a:t>todos</a:t>
            </a:r>
            <a:r>
              <a:rPr lang="en-US" altLang="en-US" sz="1800" dirty="0" smtClean="0">
                <a:latin typeface="+mn-lt"/>
              </a:rPr>
              <a:t> </a:t>
            </a:r>
            <a:r>
              <a:rPr lang="en-US" altLang="en-US" sz="1800" dirty="0" err="1" smtClean="0">
                <a:latin typeface="+mn-lt"/>
              </a:rPr>
              <a:t>los</a:t>
            </a:r>
            <a:r>
              <a:rPr lang="en-US" altLang="en-US" sz="1800" dirty="0" smtClean="0">
                <a:latin typeface="+mn-lt"/>
              </a:rPr>
              <a:t> </a:t>
            </a:r>
            <a:r>
              <a:rPr lang="en-US" altLang="en-US" sz="1800" dirty="0" err="1" smtClean="0">
                <a:latin typeface="+mn-lt"/>
              </a:rPr>
              <a:t>reclamos</a:t>
            </a:r>
            <a:r>
              <a:rPr lang="en-US" altLang="en-US" sz="1800" dirty="0" smtClean="0">
                <a:latin typeface="+mn-lt"/>
              </a:rPr>
              <a:t> que </a:t>
            </a:r>
            <a:r>
              <a:rPr lang="en-US" altLang="en-US" sz="1800" dirty="0" err="1" smtClean="0">
                <a:latin typeface="+mn-lt"/>
              </a:rPr>
              <a:t>usted</a:t>
            </a:r>
            <a:r>
              <a:rPr lang="en-US" altLang="en-US" sz="1800" dirty="0" smtClean="0">
                <a:latin typeface="+mn-lt"/>
              </a:rPr>
              <a:t> </a:t>
            </a:r>
            <a:r>
              <a:rPr lang="en-US" altLang="en-US" sz="1800" dirty="0" err="1" smtClean="0">
                <a:latin typeface="+mn-lt"/>
              </a:rPr>
              <a:t>tuvo</a:t>
            </a:r>
            <a:r>
              <a:rPr lang="en-US" altLang="en-US" sz="1800" dirty="0" smtClean="0">
                <a:latin typeface="+mn-lt"/>
              </a:rPr>
              <a:t> </a:t>
            </a:r>
            <a:r>
              <a:rPr lang="en-US" altLang="en-US" sz="1800" dirty="0" err="1" smtClean="0">
                <a:latin typeface="+mn-lt"/>
              </a:rPr>
              <a:t>en</a:t>
            </a:r>
            <a:r>
              <a:rPr lang="en-US" altLang="en-US" sz="1800" dirty="0" smtClean="0">
                <a:latin typeface="+mn-lt"/>
              </a:rPr>
              <a:t> un </a:t>
            </a:r>
            <a:r>
              <a:rPr lang="en-US" altLang="en-US" sz="1800" dirty="0" err="1" smtClean="0">
                <a:latin typeface="+mn-lt"/>
              </a:rPr>
              <a:t>periodo</a:t>
            </a:r>
            <a:r>
              <a:rPr lang="en-US" altLang="en-US" sz="1800" dirty="0" smtClean="0">
                <a:latin typeface="+mn-lt"/>
              </a:rPr>
              <a:t> de </a:t>
            </a:r>
            <a:r>
              <a:rPr lang="en-US" altLang="en-US" sz="1800" dirty="0" err="1" smtClean="0">
                <a:latin typeface="+mn-lt"/>
              </a:rPr>
              <a:t>tiempo</a:t>
            </a:r>
            <a:r>
              <a:rPr lang="en-US" altLang="en-US" sz="1800" dirty="0" smtClean="0">
                <a:latin typeface="+mn-lt"/>
              </a:rPr>
              <a:t>.</a:t>
            </a:r>
            <a:endParaRPr lang="en-US" altLang="en-US" sz="1800" dirty="0">
              <a:latin typeface="+mn-lt"/>
            </a:endParaRPr>
          </a:p>
          <a:p>
            <a:pPr>
              <a:spcBef>
                <a:spcPct val="0"/>
              </a:spcBef>
              <a:buFont typeface="Wingdings" panose="05000000000000000000" pitchFamily="2" charset="2"/>
              <a:buChar char="§"/>
            </a:pPr>
            <a:endParaRPr lang="en-US" altLang="en-US" sz="1800" dirty="0" smtClean="0">
              <a:latin typeface="+mn-lt"/>
            </a:endParaRPr>
          </a:p>
          <a:p>
            <a:pPr>
              <a:spcBef>
                <a:spcPct val="0"/>
              </a:spcBef>
              <a:buFont typeface="Wingdings" panose="05000000000000000000" pitchFamily="2" charset="2"/>
              <a:buChar char="§"/>
            </a:pPr>
            <a:r>
              <a:rPr lang="en-US" altLang="en-US" sz="1800" dirty="0" err="1" smtClean="0">
                <a:latin typeface="+mn-lt"/>
              </a:rPr>
              <a:t>Es</a:t>
            </a:r>
            <a:r>
              <a:rPr lang="en-US" altLang="en-US" sz="1800" dirty="0" smtClean="0">
                <a:latin typeface="+mn-lt"/>
              </a:rPr>
              <a:t> </a:t>
            </a:r>
            <a:r>
              <a:rPr lang="en-US" altLang="en-US" sz="1800" dirty="0" err="1" smtClean="0">
                <a:latin typeface="+mn-lt"/>
              </a:rPr>
              <a:t>importante</a:t>
            </a:r>
            <a:r>
              <a:rPr lang="en-US" altLang="en-US" sz="1800" dirty="0" smtClean="0">
                <a:latin typeface="+mn-lt"/>
              </a:rPr>
              <a:t> que lea </a:t>
            </a:r>
            <a:r>
              <a:rPr lang="en-US" altLang="en-US" sz="1800" dirty="0" err="1" smtClean="0">
                <a:latin typeface="+mn-lt"/>
              </a:rPr>
              <a:t>su</a:t>
            </a:r>
            <a:r>
              <a:rPr lang="en-US" altLang="en-US" sz="1800" dirty="0" smtClean="0">
                <a:latin typeface="+mn-lt"/>
              </a:rPr>
              <a:t> MSN y </a:t>
            </a:r>
            <a:r>
              <a:rPr lang="en-US" altLang="en-US" sz="1800" dirty="0" err="1" smtClean="0">
                <a:latin typeface="+mn-lt"/>
              </a:rPr>
              <a:t>busque</a:t>
            </a:r>
            <a:r>
              <a:rPr lang="en-US" altLang="en-US" sz="1800" dirty="0" smtClean="0">
                <a:latin typeface="+mn-lt"/>
              </a:rPr>
              <a:t> </a:t>
            </a:r>
            <a:r>
              <a:rPr lang="en-US" altLang="en-US" sz="1800" dirty="0" err="1" smtClean="0">
                <a:latin typeface="+mn-lt"/>
              </a:rPr>
              <a:t>señales</a:t>
            </a:r>
            <a:r>
              <a:rPr lang="en-US" altLang="en-US" sz="1800" dirty="0" smtClean="0">
                <a:latin typeface="+mn-lt"/>
              </a:rPr>
              <a:t> de </a:t>
            </a:r>
            <a:r>
              <a:rPr lang="en-US" altLang="en-US" sz="1800" dirty="0" err="1" smtClean="0">
                <a:latin typeface="+mn-lt"/>
              </a:rPr>
              <a:t>fraude</a:t>
            </a:r>
            <a:r>
              <a:rPr lang="en-US" altLang="en-US" sz="1800" dirty="0" smtClean="0">
                <a:latin typeface="+mn-lt"/>
              </a:rPr>
              <a:t> </a:t>
            </a:r>
            <a:r>
              <a:rPr lang="en-US" altLang="en-US" sz="1800" dirty="0" err="1" smtClean="0">
                <a:latin typeface="+mn-lt"/>
              </a:rPr>
              <a:t>si</a:t>
            </a:r>
            <a:r>
              <a:rPr lang="en-US" altLang="en-US" sz="1800" dirty="0" smtClean="0">
                <a:latin typeface="+mn-lt"/>
              </a:rPr>
              <a:t> </a:t>
            </a:r>
            <a:r>
              <a:rPr lang="en-US" altLang="en-US" sz="1800" dirty="0" err="1" smtClean="0">
                <a:latin typeface="+mn-lt"/>
              </a:rPr>
              <a:t>es</a:t>
            </a:r>
            <a:r>
              <a:rPr lang="en-US" altLang="en-US" sz="1800" dirty="0" smtClean="0">
                <a:latin typeface="+mn-lt"/>
              </a:rPr>
              <a:t> que </a:t>
            </a:r>
            <a:r>
              <a:rPr lang="en-US" altLang="en-US" sz="1800" dirty="0" err="1" smtClean="0">
                <a:latin typeface="+mn-lt"/>
              </a:rPr>
              <a:t>existen</a:t>
            </a:r>
            <a:r>
              <a:rPr lang="en-US" altLang="en-US" sz="1800" dirty="0" smtClean="0">
                <a:latin typeface="+mn-lt"/>
              </a:rPr>
              <a:t>.</a:t>
            </a:r>
            <a:endParaRPr lang="en-US" altLang="en-US" sz="1800" dirty="0">
              <a:latin typeface="+mn-lt"/>
            </a:endParaRPr>
          </a:p>
        </p:txBody>
      </p:sp>
    </p:spTree>
    <p:extLst>
      <p:ext uri="{BB962C8B-B14F-4D97-AF65-F5344CB8AC3E}">
        <p14:creationId xmlns:p14="http://schemas.microsoft.com/office/powerpoint/2010/main" val="267557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Como leer </a:t>
            </a:r>
            <a:r>
              <a:rPr lang="en-US" altLang="en-US" dirty="0" err="1" smtClean="0"/>
              <a:t>su</a:t>
            </a:r>
            <a:r>
              <a:rPr lang="en-US" altLang="en-US" dirty="0" smtClean="0"/>
              <a:t> MSN</a:t>
            </a:r>
            <a:endParaRPr lang="en-US" dirty="0"/>
          </a:p>
        </p:txBody>
      </p:sp>
      <p:sp>
        <p:nvSpPr>
          <p:cNvPr id="4" name="Content Placeholder 2"/>
          <p:cNvSpPr>
            <a:spLocks noGrp="1"/>
          </p:cNvSpPr>
          <p:nvPr>
            <p:ph idx="1"/>
          </p:nvPr>
        </p:nvSpPr>
        <p:spPr>
          <a:xfrm>
            <a:off x="0" y="1447800"/>
            <a:ext cx="2438399" cy="5257800"/>
          </a:xfrm>
        </p:spPr>
        <p:txBody>
          <a:bodyPr>
            <a:noAutofit/>
          </a:bodyPr>
          <a:lstStyle/>
          <a:p>
            <a:r>
              <a:rPr lang="en-US" altLang="en-US" sz="1800" dirty="0" smtClean="0">
                <a:cs typeface="Arial" panose="020B0604020202020204" pitchFamily="34" charset="0"/>
              </a:rPr>
              <a:t>Su MSN </a:t>
            </a:r>
            <a:r>
              <a:rPr lang="en-US" altLang="en-US" sz="1800" dirty="0" err="1" smtClean="0">
                <a:cs typeface="Arial" panose="020B0604020202020204" pitchFamily="34" charset="0"/>
              </a:rPr>
              <a:t>muestra</a:t>
            </a:r>
            <a:r>
              <a:rPr lang="en-US" altLang="en-US" sz="1800" dirty="0" smtClean="0">
                <a:cs typeface="Arial" panose="020B0604020202020204" pitchFamily="34" charset="0"/>
              </a:rPr>
              <a:t> </a:t>
            </a:r>
            <a:r>
              <a:rPr lang="en-US" altLang="en-US" sz="1800" dirty="0" err="1" smtClean="0">
                <a:cs typeface="Arial" panose="020B0604020202020204" pitchFamily="34" charset="0"/>
              </a:rPr>
              <a:t>todos</a:t>
            </a:r>
            <a:r>
              <a:rPr lang="en-US" altLang="en-US" sz="1800" dirty="0" smtClean="0">
                <a:cs typeface="Arial" panose="020B0604020202020204" pitchFamily="34" charset="0"/>
              </a:rPr>
              <a:t> </a:t>
            </a:r>
            <a:r>
              <a:rPr lang="en-US" altLang="en-US" sz="1800" dirty="0" err="1" smtClean="0">
                <a:cs typeface="Arial" panose="020B0604020202020204" pitchFamily="34" charset="0"/>
              </a:rPr>
              <a:t>los</a:t>
            </a:r>
            <a:r>
              <a:rPr lang="en-US" altLang="en-US" sz="1800" dirty="0" smtClean="0">
                <a:cs typeface="Arial" panose="020B0604020202020204" pitchFamily="34" charset="0"/>
              </a:rPr>
              <a:t> </a:t>
            </a:r>
            <a:r>
              <a:rPr lang="en-US" altLang="en-US" sz="1800" dirty="0" err="1" smtClean="0">
                <a:cs typeface="Arial" panose="020B0604020202020204" pitchFamily="34" charset="0"/>
              </a:rPr>
              <a:t>reclamos</a:t>
            </a:r>
            <a:r>
              <a:rPr lang="en-US" altLang="en-US" sz="1800" dirty="0" smtClean="0">
                <a:cs typeface="Arial" panose="020B0604020202020204" pitchFamily="34" charset="0"/>
              </a:rPr>
              <a:t> que se </a:t>
            </a:r>
            <a:r>
              <a:rPr lang="en-US" altLang="en-US" sz="1800" dirty="0" err="1" smtClean="0">
                <a:cs typeface="Arial" panose="020B0604020202020204" pitchFamily="34" charset="0"/>
              </a:rPr>
              <a:t>cobrar</a:t>
            </a:r>
            <a:r>
              <a:rPr lang="en-US" altLang="en-US" sz="1800" dirty="0" err="1" smtClean="0">
                <a:latin typeface="Calibri" panose="020F0502020204030204" pitchFamily="34" charset="0"/>
                <a:cs typeface="Calibri" panose="020F0502020204030204" pitchFamily="34" charset="0"/>
              </a:rPr>
              <a:t>á</a:t>
            </a:r>
            <a:r>
              <a:rPr lang="en-US" altLang="en-US" sz="1800" dirty="0" err="1" smtClean="0">
                <a:cs typeface="Arial" panose="020B0604020202020204" pitchFamily="34" charset="0"/>
              </a:rPr>
              <a:t>n</a:t>
            </a:r>
            <a:r>
              <a:rPr lang="en-US" altLang="en-US" sz="1800" dirty="0" smtClean="0">
                <a:cs typeface="Arial" panose="020B0604020202020204" pitchFamily="34" charset="0"/>
              </a:rPr>
              <a:t> a Medicare, </a:t>
            </a:r>
            <a:r>
              <a:rPr lang="en-US" altLang="en-US" sz="1800" dirty="0" err="1" smtClean="0">
                <a:cs typeface="Arial" panose="020B0604020202020204" pitchFamily="34" charset="0"/>
              </a:rPr>
              <a:t>cu</a:t>
            </a:r>
            <a:r>
              <a:rPr lang="en-US" altLang="en-US" sz="1800" dirty="0" err="1">
                <a:latin typeface="Calibri" panose="020F0502020204030204" pitchFamily="34" charset="0"/>
                <a:cs typeface="Calibri" panose="020F0502020204030204" pitchFamily="34" charset="0"/>
              </a:rPr>
              <a:t>á</a:t>
            </a:r>
            <a:r>
              <a:rPr lang="en-US" altLang="en-US" sz="1800" dirty="0" err="1" smtClean="0">
                <a:cs typeface="Arial" panose="020B0604020202020204" pitchFamily="34" charset="0"/>
              </a:rPr>
              <a:t>nto</a:t>
            </a:r>
            <a:r>
              <a:rPr lang="en-US" altLang="en-US" sz="1800" dirty="0" smtClean="0">
                <a:cs typeface="Arial" panose="020B0604020202020204" pitchFamily="34" charset="0"/>
              </a:rPr>
              <a:t> </a:t>
            </a:r>
            <a:r>
              <a:rPr lang="en-US" altLang="en-US" sz="1800" dirty="0" err="1" smtClean="0">
                <a:cs typeface="Arial" panose="020B0604020202020204" pitchFamily="34" charset="0"/>
              </a:rPr>
              <a:t>pag</a:t>
            </a:r>
            <a:r>
              <a:rPr lang="en-US" altLang="en-US" sz="1800" dirty="0" err="1">
                <a:cs typeface="Arial" panose="020B0604020202020204" pitchFamily="34" charset="0"/>
              </a:rPr>
              <a:t>ó</a:t>
            </a:r>
            <a:r>
              <a:rPr lang="en-US" altLang="en-US" sz="1800" dirty="0" smtClean="0">
                <a:cs typeface="Arial" panose="020B0604020202020204" pitchFamily="34" charset="0"/>
              </a:rPr>
              <a:t> Medicare y </a:t>
            </a:r>
            <a:r>
              <a:rPr lang="en-US" altLang="en-US" sz="1800" dirty="0" err="1" smtClean="0">
                <a:cs typeface="Arial" panose="020B0604020202020204" pitchFamily="34" charset="0"/>
              </a:rPr>
              <a:t>cu</a:t>
            </a:r>
            <a:r>
              <a:rPr lang="en-US" altLang="en-US" sz="1800" dirty="0" err="1" smtClean="0">
                <a:latin typeface="Calibri" panose="020F0502020204030204" pitchFamily="34" charset="0"/>
                <a:cs typeface="Calibri" panose="020F0502020204030204" pitchFamily="34" charset="0"/>
              </a:rPr>
              <a:t>á</a:t>
            </a:r>
            <a:r>
              <a:rPr lang="en-US" altLang="en-US" sz="1800" dirty="0" err="1" smtClean="0">
                <a:cs typeface="Arial" panose="020B0604020202020204" pitchFamily="34" charset="0"/>
              </a:rPr>
              <a:t>nto</a:t>
            </a:r>
            <a:r>
              <a:rPr lang="en-US" altLang="en-US" sz="1800" dirty="0" smtClean="0">
                <a:cs typeface="Arial" panose="020B0604020202020204" pitchFamily="34" charset="0"/>
              </a:rPr>
              <a:t> </a:t>
            </a:r>
            <a:r>
              <a:rPr lang="en-US" altLang="en-US" sz="1800" dirty="0" err="1" smtClean="0">
                <a:cs typeface="Arial" panose="020B0604020202020204" pitchFamily="34" charset="0"/>
              </a:rPr>
              <a:t>dinero</a:t>
            </a:r>
            <a:r>
              <a:rPr lang="en-US" altLang="en-US" sz="1800" dirty="0" smtClean="0">
                <a:cs typeface="Arial" panose="020B0604020202020204" pitchFamily="34" charset="0"/>
              </a:rPr>
              <a:t> </a:t>
            </a:r>
            <a:r>
              <a:rPr lang="en-US" altLang="en-US" sz="1800" dirty="0" err="1" smtClean="0">
                <a:cs typeface="Arial" panose="020B0604020202020204" pitchFamily="34" charset="0"/>
              </a:rPr>
              <a:t>usted</a:t>
            </a:r>
            <a:r>
              <a:rPr lang="en-US" altLang="en-US" sz="1800" dirty="0" smtClean="0">
                <a:cs typeface="Arial" panose="020B0604020202020204" pitchFamily="34" charset="0"/>
              </a:rPr>
              <a:t> </a:t>
            </a:r>
            <a:r>
              <a:rPr lang="en-US" altLang="en-US" sz="1800" dirty="0" err="1" smtClean="0">
                <a:cs typeface="Arial" panose="020B0604020202020204" pitchFamily="34" charset="0"/>
              </a:rPr>
              <a:t>pudiera</a:t>
            </a:r>
            <a:r>
              <a:rPr lang="en-US" altLang="en-US" sz="1800" dirty="0" smtClean="0">
                <a:cs typeface="Arial" panose="020B0604020202020204" pitchFamily="34" charset="0"/>
              </a:rPr>
              <a:t> </a:t>
            </a:r>
            <a:r>
              <a:rPr lang="en-US" altLang="en-US" sz="1800" dirty="0" err="1" smtClean="0">
                <a:cs typeface="Arial" panose="020B0604020202020204" pitchFamily="34" charset="0"/>
              </a:rPr>
              <a:t>deber</a:t>
            </a:r>
            <a:r>
              <a:rPr lang="en-US" altLang="en-US" sz="1800" dirty="0" smtClean="0">
                <a:cs typeface="Arial" panose="020B0604020202020204" pitchFamily="34" charset="0"/>
              </a:rPr>
              <a:t>.</a:t>
            </a:r>
            <a:endParaRPr lang="en-US" altLang="en-US" sz="1600" dirty="0" smtClean="0">
              <a:cs typeface="Arial" panose="020B0604020202020204" pitchFamily="34" charset="0"/>
            </a:endParaRPr>
          </a:p>
          <a:p>
            <a:pPr algn="just"/>
            <a:endParaRPr lang="en-US" altLang="en-US" sz="1600" dirty="0" smtClean="0">
              <a:cs typeface="Arial" panose="020B0604020202020204" pitchFamily="34" charset="0"/>
            </a:endParaRPr>
          </a:p>
          <a:p>
            <a:r>
              <a:rPr lang="en-US" altLang="en-US" sz="1800" dirty="0" err="1">
                <a:cs typeface="Arial" panose="020B0604020202020204" pitchFamily="34" charset="0"/>
              </a:rPr>
              <a:t>Cada</a:t>
            </a:r>
            <a:r>
              <a:rPr lang="en-US" altLang="en-US" sz="1800" dirty="0">
                <a:cs typeface="Arial" panose="020B0604020202020204" pitchFamily="34" charset="0"/>
              </a:rPr>
              <a:t> </a:t>
            </a:r>
            <a:r>
              <a:rPr lang="en-US" altLang="en-US" sz="1800" dirty="0" err="1">
                <a:cs typeface="Arial" panose="020B0604020202020204" pitchFamily="34" charset="0"/>
              </a:rPr>
              <a:t>reclamo</a:t>
            </a:r>
            <a:r>
              <a:rPr lang="en-US" altLang="en-US" sz="1800" dirty="0">
                <a:cs typeface="Arial" panose="020B0604020202020204" pitchFamily="34" charset="0"/>
              </a:rPr>
              <a:t> </a:t>
            </a:r>
            <a:r>
              <a:rPr lang="en-US" altLang="en-US" sz="1800" dirty="0" err="1">
                <a:cs typeface="Arial" panose="020B0604020202020204" pitchFamily="34" charset="0"/>
              </a:rPr>
              <a:t>incluye</a:t>
            </a:r>
            <a:r>
              <a:rPr lang="en-US" altLang="en-US" sz="1800" dirty="0">
                <a:cs typeface="Arial" panose="020B0604020202020204" pitchFamily="34" charset="0"/>
              </a:rPr>
              <a:t> </a:t>
            </a:r>
            <a:r>
              <a:rPr lang="en-US" altLang="en-US" sz="1800" dirty="0" err="1">
                <a:cs typeface="Arial" panose="020B0604020202020204" pitchFamily="34" charset="0"/>
              </a:rPr>
              <a:t>una</a:t>
            </a:r>
            <a:r>
              <a:rPr lang="en-US" altLang="en-US" sz="1800" dirty="0">
                <a:cs typeface="Arial" panose="020B0604020202020204" pitchFamily="34" charset="0"/>
              </a:rPr>
              <a:t> </a:t>
            </a:r>
            <a:r>
              <a:rPr lang="en-US" altLang="en-US" sz="1800" dirty="0" err="1" smtClean="0">
                <a:cs typeface="Arial" panose="020B0604020202020204" pitchFamily="34" charset="0"/>
              </a:rPr>
              <a:t>descripci</a:t>
            </a:r>
            <a:r>
              <a:rPr lang="en-US" altLang="en-US" sz="1800" dirty="0" err="1" smtClean="0">
                <a:latin typeface="Calibri" panose="020F0502020204030204" pitchFamily="34" charset="0"/>
                <a:cs typeface="Calibri" panose="020F0502020204030204" pitchFamily="34" charset="0"/>
              </a:rPr>
              <a:t>ó</a:t>
            </a:r>
            <a:r>
              <a:rPr lang="en-US" altLang="en-US" sz="1800" dirty="0" err="1" smtClean="0">
                <a:cs typeface="Arial" panose="020B0604020202020204" pitchFamily="34" charset="0"/>
              </a:rPr>
              <a:t>n</a:t>
            </a:r>
            <a:r>
              <a:rPr lang="en-US" altLang="en-US" sz="1800" dirty="0" smtClean="0">
                <a:cs typeface="Arial" panose="020B0604020202020204" pitchFamily="34" charset="0"/>
              </a:rPr>
              <a:t> </a:t>
            </a:r>
            <a:r>
              <a:rPr lang="en-US" altLang="en-US" sz="1800" dirty="0" err="1">
                <a:cs typeface="Arial" panose="020B0604020202020204" pitchFamily="34" charset="0"/>
              </a:rPr>
              <a:t>abreviada</a:t>
            </a:r>
            <a:r>
              <a:rPr lang="en-US" altLang="en-US" sz="1800" dirty="0">
                <a:cs typeface="Arial" panose="020B0604020202020204" pitchFamily="34" charset="0"/>
              </a:rPr>
              <a:t> de </a:t>
            </a:r>
            <a:r>
              <a:rPr lang="en-US" altLang="en-US" sz="1800" dirty="0" err="1">
                <a:cs typeface="Arial" panose="020B0604020202020204" pitchFamily="34" charset="0"/>
              </a:rPr>
              <a:t>los</a:t>
            </a:r>
            <a:r>
              <a:rPr lang="en-US" altLang="en-US" sz="1800" dirty="0">
                <a:cs typeface="Arial" panose="020B0604020202020204" pitchFamily="34" charset="0"/>
              </a:rPr>
              <a:t> </a:t>
            </a:r>
            <a:r>
              <a:rPr lang="en-US" altLang="en-US" sz="1800" dirty="0" err="1">
                <a:cs typeface="Arial" panose="020B0604020202020204" pitchFamily="34" charset="0"/>
              </a:rPr>
              <a:t>servicios</a:t>
            </a:r>
            <a:r>
              <a:rPr lang="en-US" altLang="en-US" sz="1800" dirty="0">
                <a:cs typeface="Arial" panose="020B0604020202020204" pitchFamily="34" charset="0"/>
              </a:rPr>
              <a:t> que se </a:t>
            </a:r>
            <a:r>
              <a:rPr lang="en-US" altLang="en-US" sz="1800" dirty="0" err="1">
                <a:cs typeface="Arial" panose="020B0604020202020204" pitchFamily="34" charset="0"/>
              </a:rPr>
              <a:t>dieron</a:t>
            </a:r>
            <a:r>
              <a:rPr lang="en-US" altLang="en-US" sz="1800" dirty="0">
                <a:cs typeface="Arial" panose="020B0604020202020204" pitchFamily="34" charset="0"/>
              </a:rPr>
              <a:t>. </a:t>
            </a:r>
            <a:r>
              <a:rPr lang="en-US" altLang="en-US" sz="1800" dirty="0" err="1" smtClean="0">
                <a:cs typeface="Arial" panose="020B0604020202020204" pitchFamily="34" charset="0"/>
              </a:rPr>
              <a:t>Aseg</a:t>
            </a:r>
            <a:r>
              <a:rPr lang="en-US" altLang="en-US" sz="1800" dirty="0" err="1" smtClean="0">
                <a:latin typeface="Calibri" panose="020F0502020204030204" pitchFamily="34" charset="0"/>
                <a:cs typeface="Calibri" panose="020F0502020204030204" pitchFamily="34" charset="0"/>
              </a:rPr>
              <a:t>ú</a:t>
            </a:r>
            <a:r>
              <a:rPr lang="en-US" altLang="en-US" sz="1800" dirty="0" err="1" smtClean="0">
                <a:cs typeface="Arial" panose="020B0604020202020204" pitchFamily="34" charset="0"/>
              </a:rPr>
              <a:t>rese</a:t>
            </a:r>
            <a:r>
              <a:rPr lang="en-US" altLang="en-US" sz="1800" dirty="0" smtClean="0">
                <a:cs typeface="Arial" panose="020B0604020202020204" pitchFamily="34" charset="0"/>
              </a:rPr>
              <a:t> de que </a:t>
            </a:r>
            <a:r>
              <a:rPr lang="en-US" altLang="en-US" sz="1800" dirty="0">
                <a:cs typeface="Arial" panose="020B0604020202020204" pitchFamily="34" charset="0"/>
              </a:rPr>
              <a:t>la </a:t>
            </a:r>
            <a:r>
              <a:rPr lang="en-US" altLang="en-US" sz="1800" dirty="0" err="1" smtClean="0">
                <a:cs typeface="Arial" panose="020B0604020202020204" pitchFamily="34" charset="0"/>
              </a:rPr>
              <a:t>descripci</a:t>
            </a:r>
            <a:r>
              <a:rPr lang="en-US" altLang="en-US" sz="1800" dirty="0" err="1" smtClean="0">
                <a:latin typeface="Calibri" panose="020F0502020204030204" pitchFamily="34" charset="0"/>
                <a:cs typeface="Calibri" panose="020F0502020204030204" pitchFamily="34" charset="0"/>
              </a:rPr>
              <a:t>ó</a:t>
            </a:r>
            <a:r>
              <a:rPr lang="en-US" altLang="en-US" sz="1800" dirty="0" err="1" smtClean="0">
                <a:cs typeface="Arial" panose="020B0604020202020204" pitchFamily="34" charset="0"/>
              </a:rPr>
              <a:t>n</a:t>
            </a:r>
            <a:r>
              <a:rPr lang="en-US" altLang="en-US" sz="1800" dirty="0" smtClean="0">
                <a:cs typeface="Arial" panose="020B0604020202020204" pitchFamily="34" charset="0"/>
              </a:rPr>
              <a:t> </a:t>
            </a:r>
            <a:r>
              <a:rPr lang="en-US" altLang="en-US" sz="1800" dirty="0" err="1">
                <a:cs typeface="Arial" panose="020B0604020202020204" pitchFamily="34" charset="0"/>
              </a:rPr>
              <a:t>concuerde</a:t>
            </a:r>
            <a:r>
              <a:rPr lang="en-US" altLang="en-US" sz="1800" dirty="0">
                <a:cs typeface="Arial" panose="020B0604020202020204" pitchFamily="34" charset="0"/>
              </a:rPr>
              <a:t> con </a:t>
            </a:r>
            <a:r>
              <a:rPr lang="en-US" altLang="en-US" sz="1800" dirty="0" err="1">
                <a:cs typeface="Arial" panose="020B0604020202020204" pitchFamily="34" charset="0"/>
              </a:rPr>
              <a:t>los</a:t>
            </a:r>
            <a:r>
              <a:rPr lang="en-US" altLang="en-US" sz="1800" dirty="0">
                <a:cs typeface="Arial" panose="020B0604020202020204" pitchFamily="34" charset="0"/>
              </a:rPr>
              <a:t> </a:t>
            </a:r>
            <a:r>
              <a:rPr lang="en-US" altLang="en-US" sz="1800" dirty="0" err="1">
                <a:cs typeface="Arial" panose="020B0604020202020204" pitchFamily="34" charset="0"/>
              </a:rPr>
              <a:t>servicios</a:t>
            </a:r>
            <a:r>
              <a:rPr lang="en-US" altLang="en-US" sz="1800" dirty="0">
                <a:cs typeface="Arial" panose="020B0604020202020204" pitchFamily="34" charset="0"/>
              </a:rPr>
              <a:t> que </a:t>
            </a:r>
            <a:r>
              <a:rPr lang="en-US" altLang="en-US" sz="1800" dirty="0" err="1" smtClean="0">
                <a:cs typeface="Arial" panose="020B0604020202020204" pitchFamily="34" charset="0"/>
              </a:rPr>
              <a:t>recibi</a:t>
            </a:r>
            <a:r>
              <a:rPr lang="en-US" altLang="en-US" sz="1800" dirty="0" err="1" smtClean="0">
                <a:latin typeface="Calibri" panose="020F0502020204030204" pitchFamily="34" charset="0"/>
                <a:cs typeface="Calibri" panose="020F0502020204030204" pitchFamily="34" charset="0"/>
              </a:rPr>
              <a:t>ó</a:t>
            </a:r>
            <a:r>
              <a:rPr lang="en-US" altLang="en-US" sz="1800" dirty="0" smtClean="0">
                <a:cs typeface="Arial" panose="020B0604020202020204" pitchFamily="34" charset="0"/>
              </a:rPr>
              <a:t>.</a:t>
            </a:r>
            <a:endParaRPr lang="en-US" altLang="en-US" sz="1800" dirty="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1920874"/>
            <a:ext cx="6630987"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164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838200"/>
            <a:ext cx="8229600" cy="1143000"/>
          </a:xfrm>
        </p:spPr>
        <p:txBody>
          <a:bodyPr vert="horz" lIns="91440" tIns="45720" rIns="91440" bIns="45720" rtlCol="0" anchor="ctr">
            <a:normAutofit fontScale="90000"/>
          </a:bodyPr>
          <a:lstStyle/>
          <a:p>
            <a:r>
              <a:rPr lang="en-US" altLang="en-US" dirty="0" err="1"/>
              <a:t>Actividad</a:t>
            </a:r>
            <a:r>
              <a:rPr lang="en-US" altLang="en-US" dirty="0"/>
              <a:t> para </a:t>
            </a:r>
            <a:r>
              <a:rPr lang="en-US" altLang="en-US" dirty="0" err="1"/>
              <a:t>aprender</a:t>
            </a:r>
            <a:r>
              <a:rPr lang="en-US" altLang="en-US" dirty="0"/>
              <a:t>: ¿</a:t>
            </a:r>
            <a:r>
              <a:rPr lang="en-US" altLang="en-US" dirty="0" err="1"/>
              <a:t>Qué</a:t>
            </a:r>
            <a:r>
              <a:rPr lang="en-US" altLang="en-US" dirty="0"/>
              <a:t> </a:t>
            </a:r>
            <a:r>
              <a:rPr lang="en-US" altLang="en-US" dirty="0" err="1"/>
              <a:t>es</a:t>
            </a:r>
            <a:r>
              <a:rPr lang="en-US" altLang="en-US" dirty="0"/>
              <a:t> lo que </a:t>
            </a:r>
            <a:r>
              <a:rPr lang="en-US" altLang="en-US" dirty="0" err="1"/>
              <a:t>puede</a:t>
            </a:r>
            <a:r>
              <a:rPr lang="en-US" altLang="en-US" dirty="0"/>
              <a:t> </a:t>
            </a:r>
            <a:r>
              <a:rPr lang="en-US" altLang="en-US" dirty="0" err="1"/>
              <a:t>indicar</a:t>
            </a:r>
            <a:r>
              <a:rPr lang="en-US" altLang="en-US" dirty="0"/>
              <a:t> </a:t>
            </a:r>
            <a:r>
              <a:rPr lang="en-US" altLang="en-US" dirty="0" smtClean="0"/>
              <a:t>que </a:t>
            </a:r>
            <a:r>
              <a:rPr lang="en-US" altLang="en-US" dirty="0" err="1" smtClean="0"/>
              <a:t>hubo</a:t>
            </a:r>
            <a:r>
              <a:rPr lang="en-US" altLang="en-US" dirty="0" smtClean="0"/>
              <a:t> </a:t>
            </a:r>
            <a:r>
              <a:rPr lang="en-US" altLang="en-US" dirty="0" err="1" smtClean="0"/>
              <a:t>fraude</a:t>
            </a:r>
            <a:r>
              <a:rPr lang="en-US" altLang="en-US" dirty="0" smtClean="0"/>
              <a:t> </a:t>
            </a:r>
            <a:r>
              <a:rPr lang="en-US" altLang="en-US" dirty="0" err="1"/>
              <a:t>en</a:t>
            </a:r>
            <a:r>
              <a:rPr lang="en-US" altLang="en-US" dirty="0"/>
              <a:t> el MSN de Miguel?</a:t>
            </a:r>
            <a:endParaRPr lang="en-US" dirty="0"/>
          </a:p>
        </p:txBody>
      </p:sp>
      <p:sp>
        <p:nvSpPr>
          <p:cNvPr id="3" name="Content Placeholder 2"/>
          <p:cNvSpPr>
            <a:spLocks noGrp="1"/>
          </p:cNvSpPr>
          <p:nvPr>
            <p:ph idx="1"/>
          </p:nvPr>
        </p:nvSpPr>
        <p:spPr>
          <a:xfrm>
            <a:off x="442912" y="2590800"/>
            <a:ext cx="8229600" cy="4106863"/>
          </a:xfrm>
        </p:spPr>
        <p:txBody>
          <a:bodyPr>
            <a:normAutofit/>
          </a:bodyPr>
          <a:lstStyle/>
          <a:p>
            <a:pPr>
              <a:lnSpc>
                <a:spcPct val="110000"/>
              </a:lnSpc>
              <a:spcBef>
                <a:spcPts val="600"/>
              </a:spcBef>
              <a:buFont typeface="Wingdings" panose="05000000000000000000" pitchFamily="2" charset="2"/>
              <a:buChar char="§"/>
            </a:pPr>
            <a:r>
              <a:rPr lang="en-US" altLang="en-US" sz="2800" dirty="0" smtClean="0"/>
              <a:t>¿Le </a:t>
            </a:r>
            <a:r>
              <a:rPr lang="en-US" altLang="en-US" sz="2800" dirty="0" err="1" smtClean="0">
                <a:solidFill>
                  <a:srgbClr val="000000"/>
                </a:solidFill>
                <a:latin typeface="Calibri" panose="020F0502020204030204" pitchFamily="34" charset="0"/>
              </a:rPr>
              <a:t>han</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cobrado</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servicios</a:t>
            </a:r>
            <a:r>
              <a:rPr lang="en-US" altLang="en-US" sz="2800" dirty="0" smtClean="0">
                <a:solidFill>
                  <a:srgbClr val="000000"/>
                </a:solidFill>
                <a:latin typeface="Calibri" panose="020F0502020204030204" pitchFamily="34" charset="0"/>
              </a:rPr>
              <a:t> que no </a:t>
            </a:r>
            <a:r>
              <a:rPr lang="en-US" altLang="en-US" sz="2800" dirty="0" err="1" smtClean="0">
                <a:solidFill>
                  <a:srgbClr val="000000"/>
                </a:solidFill>
                <a:latin typeface="Calibri" panose="020F0502020204030204" pitchFamily="34" charset="0"/>
              </a:rPr>
              <a:t>recibió</a:t>
            </a:r>
            <a:r>
              <a:rPr lang="en-US" altLang="en-US" sz="2800" dirty="0" smtClean="0">
                <a:solidFill>
                  <a:srgbClr val="000000"/>
                </a:solidFill>
                <a:latin typeface="Calibri" panose="020F0502020204030204" pitchFamily="34" charset="0"/>
              </a:rPr>
              <a:t>?</a:t>
            </a:r>
          </a:p>
          <a:p>
            <a:pPr>
              <a:lnSpc>
                <a:spcPct val="110000"/>
              </a:lnSpc>
              <a:spcBef>
                <a:spcPts val="600"/>
              </a:spcBef>
              <a:buFont typeface="Wingdings" panose="05000000000000000000" pitchFamily="2" charset="2"/>
              <a:buChar char="§"/>
            </a:pPr>
            <a:r>
              <a:rPr lang="en-US" altLang="en-US" sz="2800" dirty="0" smtClean="0"/>
              <a:t>¿</a:t>
            </a:r>
            <a:r>
              <a:rPr lang="en-US" altLang="en-US" sz="2800" dirty="0" smtClean="0">
                <a:solidFill>
                  <a:srgbClr val="000000"/>
                </a:solidFill>
                <a:latin typeface="Calibri" panose="020F0502020204030204" pitchFamily="34" charset="0"/>
              </a:rPr>
              <a:t>Hay </a:t>
            </a:r>
            <a:r>
              <a:rPr lang="en-US" altLang="en-US" sz="2800" dirty="0" err="1" smtClean="0">
                <a:solidFill>
                  <a:srgbClr val="000000"/>
                </a:solidFill>
                <a:latin typeface="Calibri" panose="020F0502020204030204" pitchFamily="34" charset="0"/>
              </a:rPr>
              <a:t>servicios</a:t>
            </a:r>
            <a:r>
              <a:rPr lang="en-US" altLang="en-US" sz="2800" dirty="0" smtClean="0">
                <a:solidFill>
                  <a:srgbClr val="000000"/>
                </a:solidFill>
                <a:latin typeface="Calibri" panose="020F0502020204030204" pitchFamily="34" charset="0"/>
              </a:rPr>
              <a:t> que no son </a:t>
            </a:r>
            <a:r>
              <a:rPr lang="en-US" altLang="en-US" sz="2800" dirty="0" err="1" smtClean="0">
                <a:solidFill>
                  <a:srgbClr val="000000"/>
                </a:solidFill>
                <a:latin typeface="Calibri" panose="020F0502020204030204" pitchFamily="34" charset="0"/>
              </a:rPr>
              <a:t>similares</a:t>
            </a:r>
            <a:r>
              <a:rPr lang="en-US" altLang="en-US" sz="2800" dirty="0" smtClean="0">
                <a:solidFill>
                  <a:srgbClr val="000000"/>
                </a:solidFill>
                <a:latin typeface="Calibri" panose="020F0502020204030204" pitchFamily="34" charset="0"/>
              </a:rPr>
              <a:t> a </a:t>
            </a:r>
            <a:r>
              <a:rPr lang="en-US" altLang="en-US" sz="2800" dirty="0" err="1" smtClean="0">
                <a:solidFill>
                  <a:srgbClr val="000000"/>
                </a:solidFill>
                <a:latin typeface="Calibri" panose="020F0502020204030204" pitchFamily="34" charset="0"/>
              </a:rPr>
              <a:t>los</a:t>
            </a:r>
            <a:r>
              <a:rPr lang="en-US" altLang="en-US" sz="2800" dirty="0" smtClean="0">
                <a:solidFill>
                  <a:srgbClr val="000000"/>
                </a:solidFill>
                <a:latin typeface="Calibri" panose="020F0502020204030204" pitchFamily="34" charset="0"/>
              </a:rPr>
              <a:t> </a:t>
            </a:r>
            <a:r>
              <a:rPr lang="en-US" altLang="en-US" sz="2800" dirty="0">
                <a:solidFill>
                  <a:srgbClr val="000000"/>
                </a:solidFill>
                <a:latin typeface="Calibri" panose="020F0502020204030204" pitchFamily="34" charset="0"/>
              </a:rPr>
              <a:t>que </a:t>
            </a:r>
            <a:r>
              <a:rPr lang="en-US" altLang="en-US" sz="2800" dirty="0" err="1" smtClean="0">
                <a:solidFill>
                  <a:srgbClr val="000000"/>
                </a:solidFill>
                <a:latin typeface="Calibri" panose="020F0502020204030204" pitchFamily="34" charset="0"/>
              </a:rPr>
              <a:t>recibió</a:t>
            </a:r>
            <a:r>
              <a:rPr lang="en-US" altLang="en-US" sz="2800" dirty="0" smtClean="0">
                <a:solidFill>
                  <a:srgbClr val="000000"/>
                </a:solidFill>
                <a:latin typeface="Calibri" panose="020F0502020204030204" pitchFamily="34" charset="0"/>
              </a:rPr>
              <a:t>? </a:t>
            </a:r>
          </a:p>
          <a:p>
            <a:pPr>
              <a:lnSpc>
                <a:spcPct val="110000"/>
              </a:lnSpc>
              <a:spcBef>
                <a:spcPts val="600"/>
              </a:spcBef>
              <a:buFont typeface="Wingdings" panose="05000000000000000000" pitchFamily="2" charset="2"/>
              <a:buChar char="§"/>
            </a:pPr>
            <a:r>
              <a:rPr lang="en-US" altLang="en-US" sz="2800" dirty="0" smtClean="0"/>
              <a:t>¿</a:t>
            </a:r>
            <a:r>
              <a:rPr lang="en-US" altLang="en-US" sz="2800" dirty="0" smtClean="0">
                <a:solidFill>
                  <a:srgbClr val="000000"/>
                </a:solidFill>
                <a:latin typeface="Calibri" panose="020F0502020204030204" pitchFamily="34" charset="0"/>
              </a:rPr>
              <a:t>Le </a:t>
            </a:r>
            <a:r>
              <a:rPr lang="en-US" altLang="en-US" sz="2800" dirty="0" err="1" smtClean="0">
                <a:solidFill>
                  <a:srgbClr val="000000"/>
                </a:solidFill>
                <a:latin typeface="Calibri" panose="020F0502020204030204" pitchFamily="34" charset="0"/>
              </a:rPr>
              <a:t>han</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cobrado</a:t>
            </a:r>
            <a:r>
              <a:rPr lang="en-US" altLang="en-US" sz="2800" dirty="0" smtClean="0">
                <a:solidFill>
                  <a:srgbClr val="000000"/>
                </a:solidFill>
                <a:latin typeface="Calibri" panose="020F0502020204030204" pitchFamily="34" charset="0"/>
              </a:rPr>
              <a:t> 2 </a:t>
            </a:r>
            <a:r>
              <a:rPr lang="en-US" altLang="en-US" sz="2800" dirty="0" err="1" smtClean="0">
                <a:solidFill>
                  <a:srgbClr val="000000"/>
                </a:solidFill>
                <a:latin typeface="Calibri" panose="020F0502020204030204" pitchFamily="34" charset="0"/>
              </a:rPr>
              <a:t>veces</a:t>
            </a:r>
            <a:r>
              <a:rPr lang="en-US" altLang="en-US" sz="2800" dirty="0" smtClean="0">
                <a:solidFill>
                  <a:srgbClr val="000000"/>
                </a:solidFill>
                <a:latin typeface="Calibri" panose="020F0502020204030204" pitchFamily="34" charset="0"/>
              </a:rPr>
              <a:t> o </a:t>
            </a:r>
            <a:r>
              <a:rPr lang="en-US" altLang="en-US" sz="2800" dirty="0" err="1" smtClean="0">
                <a:solidFill>
                  <a:srgbClr val="000000"/>
                </a:solidFill>
                <a:latin typeface="Calibri" panose="020F0502020204030204" pitchFamily="34" charset="0"/>
              </a:rPr>
              <a:t>m</a:t>
            </a:r>
            <a:r>
              <a:rPr lang="en-US" altLang="en-US" sz="2800" dirty="0" err="1" smtClean="0">
                <a:solidFill>
                  <a:srgbClr val="000000"/>
                </a:solidFill>
                <a:latin typeface="Calibri" panose="020F0502020204030204" pitchFamily="34" charset="0"/>
                <a:cs typeface="Calibri" panose="020F0502020204030204" pitchFamily="34" charset="0"/>
              </a:rPr>
              <a:t>á</a:t>
            </a:r>
            <a:r>
              <a:rPr lang="en-US" altLang="en-US" sz="2800" dirty="0" err="1" smtClean="0">
                <a:solidFill>
                  <a:srgbClr val="000000"/>
                </a:solidFill>
                <a:latin typeface="Calibri" panose="020F0502020204030204" pitchFamily="34" charset="0"/>
              </a:rPr>
              <a:t>s</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por</a:t>
            </a:r>
            <a:r>
              <a:rPr lang="en-US" altLang="en-US" sz="2800" dirty="0" smtClean="0">
                <a:solidFill>
                  <a:srgbClr val="000000"/>
                </a:solidFill>
                <a:latin typeface="Calibri" panose="020F0502020204030204" pitchFamily="34" charset="0"/>
              </a:rPr>
              <a:t> el </a:t>
            </a:r>
            <a:r>
              <a:rPr lang="en-US" altLang="en-US" sz="2800" dirty="0" err="1" smtClean="0">
                <a:solidFill>
                  <a:srgbClr val="000000"/>
                </a:solidFill>
                <a:latin typeface="Calibri" panose="020F0502020204030204" pitchFamily="34" charset="0"/>
              </a:rPr>
              <a:t>mismo</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servicio</a:t>
            </a:r>
            <a:r>
              <a:rPr lang="en-US" altLang="en-US" sz="2800" dirty="0" smtClean="0">
                <a:solidFill>
                  <a:srgbClr val="000000"/>
                </a:solidFill>
                <a:latin typeface="Calibri" panose="020F0502020204030204" pitchFamily="34" charset="0"/>
              </a:rPr>
              <a:t>?</a:t>
            </a:r>
          </a:p>
          <a:p>
            <a:pPr>
              <a:lnSpc>
                <a:spcPct val="110000"/>
              </a:lnSpc>
              <a:spcBef>
                <a:spcPts val="600"/>
              </a:spcBef>
              <a:buFont typeface="Wingdings" panose="05000000000000000000" pitchFamily="2" charset="2"/>
              <a:buChar char="§"/>
            </a:pPr>
            <a:r>
              <a:rPr lang="en-US" altLang="en-US" sz="2800" dirty="0" smtClean="0"/>
              <a:t>¿</a:t>
            </a:r>
            <a:r>
              <a:rPr lang="en-US" altLang="en-US" sz="2800" dirty="0" smtClean="0">
                <a:solidFill>
                  <a:srgbClr val="000000"/>
                </a:solidFill>
                <a:latin typeface="Calibri" panose="020F0502020204030204" pitchFamily="34" charset="0"/>
              </a:rPr>
              <a:t>Hay </a:t>
            </a:r>
            <a:r>
              <a:rPr lang="en-US" altLang="en-US" sz="2800" dirty="0" err="1" smtClean="0">
                <a:solidFill>
                  <a:srgbClr val="000000"/>
                </a:solidFill>
                <a:latin typeface="Calibri" panose="020F0502020204030204" pitchFamily="34" charset="0"/>
              </a:rPr>
              <a:t>algo</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diferente</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en</a:t>
            </a:r>
            <a:r>
              <a:rPr lang="en-US" altLang="en-US" sz="2800" dirty="0" smtClean="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su</a:t>
            </a:r>
            <a:r>
              <a:rPr lang="en-US" altLang="en-US" sz="2800" dirty="0" smtClean="0">
                <a:solidFill>
                  <a:srgbClr val="000000"/>
                </a:solidFill>
                <a:latin typeface="Calibri" panose="020F0502020204030204" pitchFamily="34" charset="0"/>
              </a:rPr>
              <a:t> MSN que el doctor </a:t>
            </a:r>
            <a:r>
              <a:rPr lang="en-US" altLang="en-US" sz="2800" dirty="0" err="1" smtClean="0">
                <a:solidFill>
                  <a:srgbClr val="000000"/>
                </a:solidFill>
                <a:latin typeface="Calibri" panose="020F0502020204030204" pitchFamily="34" charset="0"/>
              </a:rPr>
              <a:t>nunca</a:t>
            </a:r>
            <a:r>
              <a:rPr lang="en-US" altLang="en-US" sz="2800" dirty="0">
                <a:solidFill>
                  <a:srgbClr val="000000"/>
                </a:solidFill>
                <a:latin typeface="Calibri" panose="020F0502020204030204" pitchFamily="34" charset="0"/>
              </a:rPr>
              <a:t> </a:t>
            </a:r>
            <a:r>
              <a:rPr lang="en-US" altLang="en-US" sz="2800" dirty="0" err="1" smtClean="0">
                <a:solidFill>
                  <a:srgbClr val="000000"/>
                </a:solidFill>
                <a:latin typeface="Calibri" panose="020F0502020204030204" pitchFamily="34" charset="0"/>
              </a:rPr>
              <a:t>ordenó</a:t>
            </a:r>
            <a:r>
              <a:rPr lang="en-US" altLang="en-US" sz="28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43014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41" y="1499937"/>
            <a:ext cx="832816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04800" y="1441784"/>
            <a:ext cx="2743200" cy="920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 y="3352800"/>
            <a:ext cx="3429000" cy="1898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9100" y="2584467"/>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501364"/>
            <a:ext cx="6553508" cy="646331"/>
          </a:xfrm>
          <a:prstGeom prst="rect">
            <a:avLst/>
          </a:prstGeom>
          <a:noFill/>
        </p:spPr>
        <p:txBody>
          <a:bodyPr wrap="square" rtlCol="0">
            <a:spAutoFit/>
          </a:bodyPr>
          <a:lstStyle/>
          <a:p>
            <a:pPr algn="ctr"/>
            <a:r>
              <a:rPr lang="en-US" sz="3600" dirty="0" err="1" smtClean="0"/>
              <a:t>P</a:t>
            </a:r>
            <a:r>
              <a:rPr lang="en-US" sz="3600" dirty="0" err="1" smtClean="0">
                <a:latin typeface="Calibri" panose="020F0502020204030204" pitchFamily="34" charset="0"/>
                <a:cs typeface="Calibri" panose="020F0502020204030204" pitchFamily="34" charset="0"/>
              </a:rPr>
              <a:t>á</a:t>
            </a:r>
            <a:r>
              <a:rPr lang="en-US" sz="3600" dirty="0" err="1" smtClean="0"/>
              <a:t>gina</a:t>
            </a:r>
            <a:r>
              <a:rPr lang="en-US" sz="3600" dirty="0" smtClean="0"/>
              <a:t> 3 de </a:t>
            </a:r>
            <a:r>
              <a:rPr lang="en-US" sz="3600" dirty="0" err="1" smtClean="0"/>
              <a:t>su</a:t>
            </a:r>
            <a:r>
              <a:rPr lang="en-US" sz="3600" dirty="0" smtClean="0"/>
              <a:t> MSN</a:t>
            </a:r>
            <a:endParaRPr lang="en-US" sz="3600" dirty="0"/>
          </a:p>
        </p:txBody>
      </p:sp>
    </p:spTree>
    <p:extLst>
      <p:ext uri="{BB962C8B-B14F-4D97-AF65-F5344CB8AC3E}">
        <p14:creationId xmlns:p14="http://schemas.microsoft.com/office/powerpoint/2010/main" val="396426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914400"/>
            <a:ext cx="8229600" cy="1143000"/>
          </a:xfrm>
        </p:spPr>
        <p:txBody>
          <a:bodyPr>
            <a:normAutofit fontScale="90000"/>
          </a:bodyPr>
          <a:lstStyle/>
          <a:p>
            <a:r>
              <a:rPr lang="en-US" sz="7200" dirty="0" smtClean="0">
                <a:solidFill>
                  <a:srgbClr val="00B0F0"/>
                </a:solidFill>
                <a:latin typeface="Elephant" panose="02020904090505020303" pitchFamily="18" charset="0"/>
              </a:rPr>
              <a:t>PASO 3: REPORTAR</a:t>
            </a:r>
            <a:endParaRPr lang="en-US" sz="7200" dirty="0">
              <a:solidFill>
                <a:srgbClr val="00B0F0"/>
              </a:solidFill>
              <a:latin typeface="Elephant" panose="02020904090505020303" pitchFamily="18" charset="0"/>
            </a:endParaRPr>
          </a:p>
        </p:txBody>
      </p:sp>
      <p:sp>
        <p:nvSpPr>
          <p:cNvPr id="5" name="Oval 4"/>
          <p:cNvSpPr/>
          <p:nvPr/>
        </p:nvSpPr>
        <p:spPr>
          <a:xfrm>
            <a:off x="2823419" y="2438400"/>
            <a:ext cx="3497162" cy="3493986"/>
          </a:xfrm>
          <a:prstGeom prst="ellipse">
            <a:avLst/>
          </a:prstGeom>
          <a:blipFill>
            <a:blip r:embed="rId2">
              <a:extLst>
                <a:ext uri="{28A0092B-C50C-407E-A947-70E740481C1C}">
                  <a14:useLocalDpi xmlns:a14="http://schemas.microsoft.com/office/drawing/2010/main" val="0"/>
                </a:ext>
              </a:extLst>
            </a:blip>
            <a:srcRect/>
            <a:stretch>
              <a:fillRect l="-19000" r="-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94819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 </a:t>
            </a:r>
            <a:r>
              <a:rPr lang="en-US" dirty="0" err="1" smtClean="0"/>
              <a:t>usted</a:t>
            </a:r>
            <a:r>
              <a:rPr lang="en-US" dirty="0" smtClean="0"/>
              <a:t> </a:t>
            </a:r>
            <a:r>
              <a:rPr lang="en-US" dirty="0" err="1" smtClean="0"/>
              <a:t>sospecha</a:t>
            </a:r>
            <a:r>
              <a:rPr lang="en-US" dirty="0" smtClean="0"/>
              <a:t> de </a:t>
            </a:r>
            <a:r>
              <a:rPr lang="en-US" dirty="0" err="1" smtClean="0"/>
              <a:t>fraude</a:t>
            </a:r>
            <a:r>
              <a:rPr lang="en-US" dirty="0" smtClean="0"/>
              <a:t> o se da </a:t>
            </a:r>
            <a:r>
              <a:rPr lang="en-US" dirty="0" err="1" smtClean="0"/>
              <a:t>cuenta</a:t>
            </a:r>
            <a:r>
              <a:rPr lang="en-US" dirty="0" smtClean="0"/>
              <a:t> de </a:t>
            </a:r>
            <a:r>
              <a:rPr lang="en-US" dirty="0" err="1" smtClean="0"/>
              <a:t>algo</a:t>
            </a:r>
            <a:r>
              <a:rPr lang="en-US" dirty="0" smtClean="0"/>
              <a:t> </a:t>
            </a:r>
            <a:r>
              <a:rPr lang="en-US" dirty="0" err="1" smtClean="0"/>
              <a:t>sospechoso</a:t>
            </a:r>
            <a:r>
              <a:rPr lang="en-US" dirty="0" smtClean="0"/>
              <a:t> </a:t>
            </a:r>
            <a:r>
              <a:rPr lang="en-US" dirty="0" err="1" smtClean="0"/>
              <a:t>en</a:t>
            </a:r>
            <a:r>
              <a:rPr lang="en-US" dirty="0" smtClean="0"/>
              <a:t> </a:t>
            </a:r>
            <a:r>
              <a:rPr lang="en-US" dirty="0" err="1" smtClean="0"/>
              <a:t>su</a:t>
            </a:r>
            <a:r>
              <a:rPr lang="en-US" dirty="0" smtClean="0"/>
              <a:t> MSN:</a:t>
            </a:r>
          </a:p>
          <a:p>
            <a:pPr lvl="1"/>
            <a:r>
              <a:rPr lang="en-US" altLang="en-US" sz="3200" kern="0" dirty="0" err="1" smtClean="0">
                <a:solidFill>
                  <a:srgbClr val="000000"/>
                </a:solidFill>
                <a:latin typeface="Arial"/>
              </a:rPr>
              <a:t>Llame</a:t>
            </a:r>
            <a:r>
              <a:rPr lang="en-US" altLang="en-US" sz="3200" kern="0" dirty="0" smtClean="0">
                <a:solidFill>
                  <a:srgbClr val="000000"/>
                </a:solidFill>
                <a:latin typeface="Arial"/>
              </a:rPr>
              <a:t> a la </a:t>
            </a:r>
            <a:r>
              <a:rPr lang="en-US" altLang="en-US" sz="3200" kern="0" dirty="0" err="1" smtClean="0">
                <a:solidFill>
                  <a:srgbClr val="000000"/>
                </a:solidFill>
                <a:latin typeface="Arial"/>
              </a:rPr>
              <a:t>Patrulla</a:t>
            </a:r>
            <a:r>
              <a:rPr lang="en-US" altLang="en-US" sz="3200" kern="0" dirty="0" smtClean="0">
                <a:solidFill>
                  <a:srgbClr val="000000"/>
                </a:solidFill>
                <a:latin typeface="Arial"/>
              </a:rPr>
              <a:t> de Medicare </a:t>
            </a:r>
            <a:r>
              <a:rPr lang="en-US" altLang="en-US" sz="3200" kern="0" dirty="0" err="1" smtClean="0">
                <a:solidFill>
                  <a:srgbClr val="000000"/>
                </a:solidFill>
                <a:latin typeface="Arial"/>
              </a:rPr>
              <a:t>en</a:t>
            </a:r>
            <a:r>
              <a:rPr lang="en-US" altLang="en-US" sz="3200" kern="0" dirty="0" smtClean="0">
                <a:solidFill>
                  <a:srgbClr val="000000"/>
                </a:solidFill>
                <a:latin typeface="Arial"/>
              </a:rPr>
              <a:t>  Illinois (SMP) </a:t>
            </a:r>
            <a:r>
              <a:rPr lang="en-US" altLang="en-US" sz="3200" kern="0" dirty="0" err="1" smtClean="0">
                <a:solidFill>
                  <a:srgbClr val="000000"/>
                </a:solidFill>
                <a:latin typeface="Arial"/>
              </a:rPr>
              <a:t>en</a:t>
            </a:r>
            <a:r>
              <a:rPr lang="en-US" altLang="en-US" sz="3200" kern="0" dirty="0" smtClean="0">
                <a:solidFill>
                  <a:srgbClr val="000000"/>
                </a:solidFill>
                <a:latin typeface="Arial"/>
              </a:rPr>
              <a:t> </a:t>
            </a:r>
            <a:r>
              <a:rPr lang="en-US" altLang="en-US" sz="3200" kern="0" dirty="0" err="1" smtClean="0">
                <a:solidFill>
                  <a:srgbClr val="000000"/>
                </a:solidFill>
                <a:latin typeface="Arial"/>
              </a:rPr>
              <a:t>AgeOptions</a:t>
            </a:r>
            <a:r>
              <a:rPr lang="en-US" altLang="en-US" sz="3200" kern="0" dirty="0" smtClean="0">
                <a:solidFill>
                  <a:srgbClr val="000000"/>
                </a:solidFill>
                <a:latin typeface="Arial"/>
              </a:rPr>
              <a:t> al </a:t>
            </a:r>
            <a:r>
              <a:rPr lang="en-US" altLang="en-US" sz="3200" kern="0" dirty="0" err="1" smtClean="0">
                <a:solidFill>
                  <a:srgbClr val="000000"/>
                </a:solidFill>
                <a:latin typeface="Arial"/>
              </a:rPr>
              <a:t>n</a:t>
            </a:r>
            <a:r>
              <a:rPr lang="en-US" altLang="en-US" sz="3200" kern="0" dirty="0" err="1">
                <a:solidFill>
                  <a:srgbClr val="000000"/>
                </a:solidFill>
                <a:latin typeface="Arial"/>
              </a:rPr>
              <a:t>ú</a:t>
            </a:r>
            <a:r>
              <a:rPr lang="en-US" altLang="en-US" sz="3200" kern="0" dirty="0" err="1" smtClean="0">
                <a:solidFill>
                  <a:srgbClr val="000000"/>
                </a:solidFill>
                <a:latin typeface="Arial"/>
              </a:rPr>
              <a:t>mero</a:t>
            </a:r>
            <a:r>
              <a:rPr lang="en-US" altLang="en-US" sz="3200" kern="0" dirty="0" smtClean="0">
                <a:solidFill>
                  <a:srgbClr val="000000"/>
                </a:solidFill>
                <a:latin typeface="Arial"/>
              </a:rPr>
              <a:t> (800)699-9043.</a:t>
            </a:r>
            <a:endParaRPr lang="en-US" altLang="en-US" sz="3200" kern="0" dirty="0">
              <a:solidFill>
                <a:srgbClr val="000000"/>
              </a:solidFill>
              <a:latin typeface="Arial"/>
            </a:endParaRPr>
          </a:p>
          <a:p>
            <a:pPr lvl="1"/>
            <a:endParaRPr lang="en-US" dirty="0"/>
          </a:p>
        </p:txBody>
      </p:sp>
      <p:grpSp>
        <p:nvGrpSpPr>
          <p:cNvPr id="6" name="Group 5"/>
          <p:cNvGrpSpPr/>
          <p:nvPr/>
        </p:nvGrpSpPr>
        <p:grpSpPr>
          <a:xfrm>
            <a:off x="1485900" y="685800"/>
            <a:ext cx="6172199" cy="768909"/>
            <a:chOff x="0" y="514"/>
            <a:chExt cx="6172199" cy="768909"/>
          </a:xfrm>
        </p:grpSpPr>
        <p:sp>
          <p:nvSpPr>
            <p:cNvPr id="7" name="Rounded Rectangle 6"/>
            <p:cNvSpPr/>
            <p:nvPr/>
          </p:nvSpPr>
          <p:spPr>
            <a:xfrm>
              <a:off x="0" y="514"/>
              <a:ext cx="6172199" cy="768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7535" y="38049"/>
              <a:ext cx="6097129" cy="69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t>Reportando</a:t>
              </a:r>
              <a:r>
                <a:rPr lang="en-US" sz="4800" kern="1200" dirty="0" smtClean="0"/>
                <a:t> el </a:t>
              </a:r>
              <a:r>
                <a:rPr lang="en-US" sz="4800" kern="1200" dirty="0" err="1" smtClean="0"/>
                <a:t>Fraude</a:t>
              </a:r>
              <a:endParaRPr lang="en-US" sz="4800" kern="1200" dirty="0"/>
            </a:p>
          </p:txBody>
        </p:sp>
      </p:grpSp>
    </p:spTree>
    <p:extLst>
      <p:ext uri="{BB962C8B-B14F-4D97-AF65-F5344CB8AC3E}">
        <p14:creationId xmlns:p14="http://schemas.microsoft.com/office/powerpoint/2010/main" val="122837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Si </a:t>
            </a:r>
            <a:r>
              <a:rPr lang="en-US" dirty="0" err="1" smtClean="0"/>
              <a:t>usted</a:t>
            </a:r>
            <a:r>
              <a:rPr lang="en-US" dirty="0" smtClean="0"/>
              <a:t> </a:t>
            </a:r>
            <a:r>
              <a:rPr lang="en-US" dirty="0" err="1" smtClean="0"/>
              <a:t>piensa</a:t>
            </a:r>
            <a:r>
              <a:rPr lang="en-US" dirty="0" smtClean="0"/>
              <a:t> que hay un error </a:t>
            </a:r>
            <a:r>
              <a:rPr lang="en-US" dirty="0" err="1" smtClean="0"/>
              <a:t>en</a:t>
            </a:r>
            <a:r>
              <a:rPr lang="en-US" dirty="0" smtClean="0"/>
              <a:t> el </a:t>
            </a:r>
            <a:r>
              <a:rPr lang="en-US" dirty="0" err="1" smtClean="0"/>
              <a:t>cobro</a:t>
            </a:r>
            <a:r>
              <a:rPr lang="en-US" dirty="0" smtClean="0"/>
              <a:t> o </a:t>
            </a:r>
            <a:r>
              <a:rPr lang="en-US" dirty="0" err="1" smtClean="0"/>
              <a:t>servicio</a:t>
            </a:r>
            <a:r>
              <a:rPr lang="en-US" dirty="0" smtClean="0"/>
              <a:t> </a:t>
            </a:r>
            <a:r>
              <a:rPr lang="en-US" dirty="0" err="1" smtClean="0"/>
              <a:t>por</a:t>
            </a:r>
            <a:r>
              <a:rPr lang="en-US" dirty="0" smtClean="0"/>
              <a:t> parte de </a:t>
            </a:r>
            <a:r>
              <a:rPr lang="en-US" dirty="0" err="1" smtClean="0"/>
              <a:t>su</a:t>
            </a:r>
            <a:r>
              <a:rPr lang="en-US" dirty="0" smtClean="0"/>
              <a:t> </a:t>
            </a:r>
            <a:r>
              <a:rPr lang="en-US" dirty="0" err="1" smtClean="0"/>
              <a:t>proveedor</a:t>
            </a:r>
            <a:r>
              <a:rPr lang="en-US" dirty="0" smtClean="0"/>
              <a:t> de </a:t>
            </a:r>
            <a:r>
              <a:rPr lang="en-US" dirty="0" err="1" smtClean="0"/>
              <a:t>salud</a:t>
            </a:r>
            <a:r>
              <a:rPr lang="en-US" dirty="0" smtClean="0"/>
              <a:t>, </a:t>
            </a:r>
            <a:r>
              <a:rPr lang="en-US" dirty="0" err="1" smtClean="0"/>
              <a:t>por</a:t>
            </a:r>
            <a:r>
              <a:rPr lang="en-US" dirty="0" smtClean="0"/>
              <a:t> favor </a:t>
            </a:r>
            <a:r>
              <a:rPr lang="en-US" dirty="0" err="1" smtClean="0"/>
              <a:t>llame</a:t>
            </a:r>
            <a:r>
              <a:rPr lang="en-US" dirty="0" smtClean="0"/>
              <a:t> a la </a:t>
            </a:r>
            <a:r>
              <a:rPr lang="en-US" dirty="0" err="1" smtClean="0"/>
              <a:t>l</a:t>
            </a:r>
            <a:r>
              <a:rPr lang="en-US" dirty="0" err="1"/>
              <a:t>í</a:t>
            </a:r>
            <a:r>
              <a:rPr lang="en-US" dirty="0" err="1" smtClean="0"/>
              <a:t>nea</a:t>
            </a:r>
            <a:r>
              <a:rPr lang="en-US" dirty="0" smtClean="0"/>
              <a:t> de </a:t>
            </a:r>
            <a:r>
              <a:rPr lang="en-US" dirty="0" err="1" smtClean="0"/>
              <a:t>cobranza</a:t>
            </a:r>
            <a:r>
              <a:rPr lang="en-US" dirty="0" smtClean="0"/>
              <a:t> de </a:t>
            </a:r>
            <a:r>
              <a:rPr lang="en-US" dirty="0" err="1" smtClean="0"/>
              <a:t>su</a:t>
            </a:r>
            <a:r>
              <a:rPr lang="en-US" dirty="0" smtClean="0"/>
              <a:t> </a:t>
            </a:r>
            <a:r>
              <a:rPr lang="en-US" dirty="0" err="1" smtClean="0"/>
              <a:t>proveedor</a:t>
            </a:r>
            <a:r>
              <a:rPr lang="en-US" dirty="0" smtClean="0"/>
              <a:t> de </a:t>
            </a:r>
            <a:r>
              <a:rPr lang="en-US" dirty="0" err="1" smtClean="0"/>
              <a:t>salud</a:t>
            </a:r>
            <a:r>
              <a:rPr lang="en-US" dirty="0"/>
              <a:t> </a:t>
            </a:r>
            <a:r>
              <a:rPr lang="en-US" dirty="0" smtClean="0"/>
              <a:t>para </a:t>
            </a:r>
            <a:r>
              <a:rPr lang="en-US" dirty="0" err="1" smtClean="0"/>
              <a:t>remediar</a:t>
            </a:r>
            <a:r>
              <a:rPr lang="en-US" dirty="0" smtClean="0"/>
              <a:t> </a:t>
            </a:r>
            <a:r>
              <a:rPr lang="en-US" dirty="0" err="1" smtClean="0"/>
              <a:t>este</a:t>
            </a:r>
            <a:r>
              <a:rPr lang="en-US" dirty="0" smtClean="0"/>
              <a:t> </a:t>
            </a:r>
            <a:r>
              <a:rPr lang="en-US" dirty="0" err="1" smtClean="0"/>
              <a:t>problema</a:t>
            </a:r>
            <a:r>
              <a:rPr lang="en-US" dirty="0" smtClean="0"/>
              <a:t> lo </a:t>
            </a:r>
            <a:r>
              <a:rPr lang="en-US" dirty="0" err="1" smtClean="0"/>
              <a:t>m</a:t>
            </a:r>
            <a:r>
              <a:rPr lang="en-US" dirty="0" err="1" smtClean="0">
                <a:latin typeface="Calibri" panose="020F0502020204030204" pitchFamily="34" charset="0"/>
                <a:cs typeface="Calibri" panose="020F0502020204030204" pitchFamily="34" charset="0"/>
              </a:rPr>
              <a:t>á</a:t>
            </a:r>
            <a:r>
              <a:rPr lang="en-US" dirty="0" err="1" smtClean="0"/>
              <a:t>s</a:t>
            </a:r>
            <a:r>
              <a:rPr lang="en-US" dirty="0" smtClean="0"/>
              <a:t> pronto </a:t>
            </a:r>
            <a:r>
              <a:rPr lang="en-US" dirty="0" err="1" smtClean="0"/>
              <a:t>posible</a:t>
            </a:r>
            <a:r>
              <a:rPr lang="en-US" dirty="0" smtClean="0"/>
              <a:t>. </a:t>
            </a:r>
          </a:p>
          <a:p>
            <a:r>
              <a:rPr lang="en-US" dirty="0" smtClean="0"/>
              <a:t>Si el </a:t>
            </a:r>
            <a:r>
              <a:rPr lang="en-US" dirty="0" err="1" smtClean="0"/>
              <a:t>proveedor</a:t>
            </a:r>
            <a:r>
              <a:rPr lang="en-US" dirty="0" smtClean="0"/>
              <a:t> no le </a:t>
            </a:r>
            <a:r>
              <a:rPr lang="en-US" dirty="0" err="1" smtClean="0"/>
              <a:t>explica</a:t>
            </a:r>
            <a:r>
              <a:rPr lang="en-US" dirty="0" smtClean="0"/>
              <a:t> el </a:t>
            </a:r>
            <a:r>
              <a:rPr lang="en-US" dirty="0" err="1" smtClean="0"/>
              <a:t>origen</a:t>
            </a:r>
            <a:r>
              <a:rPr lang="en-US" dirty="0" smtClean="0"/>
              <a:t> del </a:t>
            </a:r>
            <a:r>
              <a:rPr lang="en-US" dirty="0" err="1" smtClean="0"/>
              <a:t>problema</a:t>
            </a:r>
            <a:r>
              <a:rPr lang="en-US" dirty="0" smtClean="0"/>
              <a:t> o no lo </a:t>
            </a:r>
            <a:r>
              <a:rPr lang="en-US" dirty="0" err="1" smtClean="0"/>
              <a:t>corrige</a:t>
            </a:r>
            <a:r>
              <a:rPr lang="en-US" dirty="0" smtClean="0"/>
              <a:t> </a:t>
            </a:r>
            <a:r>
              <a:rPr lang="en-US" dirty="0" err="1" smtClean="0"/>
              <a:t>por</a:t>
            </a:r>
            <a:r>
              <a:rPr lang="en-US" dirty="0" smtClean="0"/>
              <a:t> </a:t>
            </a:r>
            <a:r>
              <a:rPr lang="en-US" dirty="0" err="1" smtClean="0"/>
              <a:t>usted</a:t>
            </a:r>
            <a:r>
              <a:rPr lang="en-US" dirty="0" smtClean="0"/>
              <a:t> o </a:t>
            </a:r>
            <a:r>
              <a:rPr lang="en-US" dirty="0" err="1" smtClean="0"/>
              <a:t>usted</a:t>
            </a:r>
            <a:r>
              <a:rPr lang="en-US" dirty="0" smtClean="0"/>
              <a:t> </a:t>
            </a:r>
            <a:r>
              <a:rPr lang="en-US" dirty="0" err="1" smtClean="0"/>
              <a:t>sospecha</a:t>
            </a:r>
            <a:r>
              <a:rPr lang="en-US" dirty="0" smtClean="0"/>
              <a:t> </a:t>
            </a:r>
            <a:r>
              <a:rPr lang="en-US" dirty="0" err="1" smtClean="0"/>
              <a:t>fraude</a:t>
            </a:r>
            <a:r>
              <a:rPr lang="en-US" dirty="0" smtClean="0"/>
              <a:t>, </a:t>
            </a:r>
            <a:r>
              <a:rPr lang="en-US" dirty="0" err="1" smtClean="0"/>
              <a:t>llame</a:t>
            </a:r>
            <a:r>
              <a:rPr lang="en-US" dirty="0" smtClean="0"/>
              <a:t> a la </a:t>
            </a:r>
            <a:r>
              <a:rPr lang="en-US" dirty="0" err="1" smtClean="0"/>
              <a:t>patrulla</a:t>
            </a:r>
            <a:r>
              <a:rPr lang="en-US" dirty="0" smtClean="0"/>
              <a:t> de Medicare </a:t>
            </a:r>
            <a:r>
              <a:rPr lang="en-US" dirty="0" err="1" smtClean="0"/>
              <a:t>en</a:t>
            </a:r>
            <a:r>
              <a:rPr lang="en-US" dirty="0" smtClean="0"/>
              <a:t> Illinois (SMP) </a:t>
            </a:r>
            <a:r>
              <a:rPr lang="en-US" dirty="0" err="1" smtClean="0"/>
              <a:t>en</a:t>
            </a:r>
            <a:r>
              <a:rPr lang="en-US" dirty="0" smtClean="0"/>
              <a:t> </a:t>
            </a:r>
            <a:r>
              <a:rPr lang="en-US" dirty="0" err="1" smtClean="0"/>
              <a:t>AgeOptions</a:t>
            </a:r>
            <a:r>
              <a:rPr lang="en-US" dirty="0" smtClean="0"/>
              <a:t> al </a:t>
            </a:r>
            <a:r>
              <a:rPr lang="en-US" dirty="0" err="1"/>
              <a:t>n</a:t>
            </a:r>
            <a:r>
              <a:rPr lang="en-US" altLang="en-US" dirty="0" err="1"/>
              <a:t>ú</a:t>
            </a:r>
            <a:r>
              <a:rPr lang="en-US" dirty="0" err="1"/>
              <a:t>mero</a:t>
            </a:r>
            <a:r>
              <a:rPr lang="en-US" dirty="0" smtClean="0"/>
              <a:t> (800)699-9043.</a:t>
            </a:r>
            <a:endParaRPr lang="en-US" dirty="0"/>
          </a:p>
        </p:txBody>
      </p:sp>
      <p:grpSp>
        <p:nvGrpSpPr>
          <p:cNvPr id="4" name="Group 3"/>
          <p:cNvGrpSpPr/>
          <p:nvPr/>
        </p:nvGrpSpPr>
        <p:grpSpPr>
          <a:xfrm>
            <a:off x="1485900" y="533400"/>
            <a:ext cx="6172199" cy="768909"/>
            <a:chOff x="0" y="514"/>
            <a:chExt cx="6172199" cy="768909"/>
          </a:xfrm>
        </p:grpSpPr>
        <p:sp>
          <p:nvSpPr>
            <p:cNvPr id="5" name="Rounded Rectangle 4"/>
            <p:cNvSpPr/>
            <p:nvPr/>
          </p:nvSpPr>
          <p:spPr>
            <a:xfrm>
              <a:off x="0" y="514"/>
              <a:ext cx="6172199" cy="768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535" y="38049"/>
              <a:ext cx="6097129" cy="69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t>Reportando</a:t>
              </a:r>
              <a:r>
                <a:rPr lang="en-US" sz="4800" kern="1200" dirty="0" smtClean="0"/>
                <a:t> </a:t>
              </a:r>
              <a:r>
                <a:rPr lang="en-US" sz="4800" kern="1200" dirty="0" err="1" smtClean="0"/>
                <a:t>errores</a:t>
              </a:r>
              <a:endParaRPr lang="en-US" sz="4800" kern="1200" dirty="0"/>
            </a:p>
          </p:txBody>
        </p:sp>
      </p:grpSp>
    </p:spTree>
    <p:extLst>
      <p:ext uri="{BB962C8B-B14F-4D97-AF65-F5344CB8AC3E}">
        <p14:creationId xmlns:p14="http://schemas.microsoft.com/office/powerpoint/2010/main" val="71104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106863"/>
          </a:xfrm>
        </p:spPr>
        <p:txBody>
          <a:bodyPr>
            <a:normAutofit lnSpcReduction="10000"/>
          </a:bodyPr>
          <a:lstStyle/>
          <a:p>
            <a:pPr>
              <a:spcBef>
                <a:spcPct val="0"/>
              </a:spcBef>
              <a:buFont typeface="Wingdings" panose="05000000000000000000" pitchFamily="2" charset="2"/>
              <a:buChar char="§"/>
            </a:pPr>
            <a:r>
              <a:rPr lang="en-US" altLang="en-US" sz="2400" dirty="0" err="1" smtClean="0"/>
              <a:t>Billones</a:t>
            </a:r>
            <a:r>
              <a:rPr lang="en-US" altLang="en-US" sz="2400" dirty="0" smtClean="0"/>
              <a:t> de </a:t>
            </a:r>
            <a:r>
              <a:rPr lang="en-US" altLang="en-US" sz="2400" dirty="0" err="1" smtClean="0"/>
              <a:t>dol</a:t>
            </a:r>
            <a:r>
              <a:rPr lang="en-US" altLang="en-US" sz="2400" dirty="0" err="1" smtClean="0">
                <a:latin typeface="Calibri" panose="020F0502020204030204" pitchFamily="34" charset="0"/>
                <a:cs typeface="Calibri" panose="020F0502020204030204" pitchFamily="34" charset="0"/>
              </a:rPr>
              <a:t>á</a:t>
            </a:r>
            <a:r>
              <a:rPr lang="en-US" altLang="en-US" sz="2400" dirty="0" err="1" smtClean="0"/>
              <a:t>res</a:t>
            </a:r>
            <a:r>
              <a:rPr lang="en-US" altLang="en-US" sz="2400" dirty="0" smtClean="0"/>
              <a:t> de </a:t>
            </a:r>
            <a:r>
              <a:rPr lang="en-US" altLang="en-US" sz="2400" dirty="0" err="1" smtClean="0"/>
              <a:t>los</a:t>
            </a:r>
            <a:r>
              <a:rPr lang="en-US" altLang="en-US" sz="2400" dirty="0" smtClean="0"/>
              <a:t> que pagan </a:t>
            </a:r>
            <a:r>
              <a:rPr lang="en-US" altLang="en-US" sz="2400" dirty="0" err="1" smtClean="0"/>
              <a:t>impuestos</a:t>
            </a:r>
            <a:r>
              <a:rPr lang="en-US" altLang="en-US" sz="2400" dirty="0" smtClean="0"/>
              <a:t>, </a:t>
            </a:r>
            <a:r>
              <a:rPr lang="en-US" altLang="en-US" sz="2400" dirty="0" err="1" smtClean="0"/>
              <a:t>as</a:t>
            </a:r>
            <a:r>
              <a:rPr lang="en-US" altLang="en-US" sz="2400" dirty="0" err="1" smtClean="0">
                <a:latin typeface="Calibri" panose="020F0502020204030204" pitchFamily="34" charset="0"/>
                <a:cs typeface="Calibri" panose="020F0502020204030204" pitchFamily="34" charset="0"/>
              </a:rPr>
              <a:t>í</a:t>
            </a:r>
            <a:r>
              <a:rPr lang="en-US" altLang="en-US" sz="2400" dirty="0" smtClean="0"/>
              <a:t> </a:t>
            </a:r>
            <a:r>
              <a:rPr lang="en-US" altLang="en-US" sz="2400" dirty="0" err="1" smtClean="0"/>
              <a:t>como</a:t>
            </a:r>
            <a:r>
              <a:rPr lang="en-US" altLang="en-US" sz="2400" dirty="0" smtClean="0"/>
              <a:t> </a:t>
            </a:r>
            <a:r>
              <a:rPr lang="en-US" altLang="en-US" sz="2400" dirty="0" err="1" smtClean="0"/>
              <a:t>sus</a:t>
            </a:r>
            <a:r>
              <a:rPr lang="en-US" altLang="en-US" sz="2400" dirty="0" smtClean="0"/>
              <a:t> </a:t>
            </a:r>
            <a:r>
              <a:rPr lang="en-US" altLang="en-US" sz="2400" dirty="0" err="1" smtClean="0"/>
              <a:t>propios</a:t>
            </a:r>
            <a:r>
              <a:rPr lang="en-US" altLang="en-US" sz="2400" dirty="0" smtClean="0"/>
              <a:t> </a:t>
            </a:r>
            <a:r>
              <a:rPr lang="en-US" altLang="en-US" sz="2400" dirty="0" err="1" smtClean="0"/>
              <a:t>impuestos</a:t>
            </a:r>
            <a:r>
              <a:rPr lang="en-US" altLang="en-US" sz="2400" dirty="0" smtClean="0"/>
              <a:t>, se van a </a:t>
            </a:r>
            <a:r>
              <a:rPr lang="en-US" altLang="en-US" sz="2400" dirty="0" err="1" smtClean="0"/>
              <a:t>gastar</a:t>
            </a:r>
            <a:r>
              <a:rPr lang="en-US" altLang="en-US" sz="2400" dirty="0" smtClean="0"/>
              <a:t> </a:t>
            </a:r>
            <a:r>
              <a:rPr lang="en-US" altLang="en-US" sz="2400" dirty="0" err="1" smtClean="0"/>
              <a:t>en</a:t>
            </a:r>
            <a:r>
              <a:rPr lang="en-US" altLang="en-US" sz="2400" dirty="0" smtClean="0"/>
              <a:t> </a:t>
            </a:r>
            <a:r>
              <a:rPr lang="en-US" altLang="en-US" sz="2400" dirty="0" err="1" smtClean="0"/>
              <a:t>vano</a:t>
            </a:r>
            <a:r>
              <a:rPr lang="en-US" altLang="en-US" sz="2400" dirty="0" smtClean="0"/>
              <a:t> </a:t>
            </a:r>
            <a:r>
              <a:rPr lang="en-US" altLang="en-US" sz="2400" dirty="0" err="1" smtClean="0"/>
              <a:t>cada</a:t>
            </a:r>
            <a:r>
              <a:rPr lang="en-US" altLang="en-US" sz="2400" dirty="0" smtClean="0"/>
              <a:t> </a:t>
            </a:r>
            <a:r>
              <a:rPr lang="en-US" altLang="en-US" sz="2400" dirty="0" err="1" smtClean="0"/>
              <a:t>año</a:t>
            </a:r>
            <a:r>
              <a:rPr lang="en-US" altLang="en-US" sz="2400" dirty="0" smtClean="0"/>
              <a:t> </a:t>
            </a:r>
            <a:r>
              <a:rPr lang="en-US" altLang="en-US" sz="2400" dirty="0" err="1" smtClean="0"/>
              <a:t>por</a:t>
            </a:r>
            <a:r>
              <a:rPr lang="en-US" altLang="en-US" sz="2400" dirty="0" smtClean="0"/>
              <a:t> </a:t>
            </a:r>
            <a:r>
              <a:rPr lang="en-US" altLang="en-US" sz="2400" dirty="0" err="1" smtClean="0"/>
              <a:t>cuenta</a:t>
            </a:r>
            <a:r>
              <a:rPr lang="en-US" altLang="en-US" sz="2400" dirty="0" smtClean="0"/>
              <a:t> del </a:t>
            </a:r>
            <a:r>
              <a:rPr lang="en-US" altLang="en-US" sz="2400" dirty="0" err="1" smtClean="0"/>
              <a:t>fraude</a:t>
            </a:r>
            <a:r>
              <a:rPr lang="en-US" altLang="en-US" sz="2400" dirty="0" smtClean="0"/>
              <a:t> </a:t>
            </a:r>
            <a:r>
              <a:rPr lang="en-US" altLang="en-US" sz="2400" dirty="0" err="1" smtClean="0"/>
              <a:t>en</a:t>
            </a:r>
            <a:r>
              <a:rPr lang="en-US" altLang="en-US" sz="2400" dirty="0" smtClean="0"/>
              <a:t> Medicare y Medicaid.</a:t>
            </a:r>
            <a:endParaRPr lang="en-US" altLang="en-US" sz="2400" dirty="0"/>
          </a:p>
          <a:p>
            <a:pPr>
              <a:spcBef>
                <a:spcPct val="0"/>
              </a:spcBef>
              <a:buFont typeface="Wingdings" panose="05000000000000000000" pitchFamily="2" charset="2"/>
              <a:buChar char="§"/>
            </a:pPr>
            <a:endParaRPr lang="en-US" altLang="en-US" sz="2400" dirty="0" smtClean="0"/>
          </a:p>
          <a:p>
            <a:pPr>
              <a:spcBef>
                <a:spcPct val="0"/>
              </a:spcBef>
              <a:buFont typeface="Wingdings" panose="05000000000000000000" pitchFamily="2" charset="2"/>
              <a:buChar char="§"/>
            </a:pPr>
            <a:r>
              <a:rPr lang="en-US" altLang="en-US" sz="2400" dirty="0" err="1" smtClean="0"/>
              <a:t>Cuando</a:t>
            </a:r>
            <a:r>
              <a:rPr lang="en-US" altLang="en-US" sz="2400" dirty="0" smtClean="0"/>
              <a:t> el </a:t>
            </a:r>
            <a:r>
              <a:rPr lang="en-US" altLang="en-US" sz="2400" dirty="0" err="1" smtClean="0"/>
              <a:t>equipo</a:t>
            </a:r>
            <a:r>
              <a:rPr lang="en-US" altLang="en-US" sz="2400" dirty="0" smtClean="0"/>
              <a:t> se </a:t>
            </a:r>
            <a:r>
              <a:rPr lang="en-US" altLang="en-US" sz="2400" dirty="0" err="1" smtClean="0"/>
              <a:t>env</a:t>
            </a:r>
            <a:r>
              <a:rPr lang="en-US" altLang="en-US" sz="2400" dirty="0" err="1" smtClean="0">
                <a:latin typeface="Calibri" panose="020F0502020204030204" pitchFamily="34" charset="0"/>
                <a:cs typeface="Calibri" panose="020F0502020204030204" pitchFamily="34" charset="0"/>
              </a:rPr>
              <a:t>í</a:t>
            </a:r>
            <a:r>
              <a:rPr lang="en-US" altLang="en-US" sz="2400" dirty="0" err="1" smtClean="0"/>
              <a:t>a</a:t>
            </a:r>
            <a:r>
              <a:rPr lang="en-US" altLang="en-US" sz="2400" dirty="0" smtClean="0"/>
              <a:t> de </a:t>
            </a:r>
            <a:r>
              <a:rPr lang="en-US" altLang="en-US" sz="2400" dirty="0" err="1" smtClean="0"/>
              <a:t>manera</a:t>
            </a:r>
            <a:r>
              <a:rPr lang="en-US" altLang="en-US" sz="2400" dirty="0" smtClean="0"/>
              <a:t> </a:t>
            </a:r>
            <a:r>
              <a:rPr lang="en-US" altLang="en-US" sz="2400" dirty="0" err="1" smtClean="0"/>
              <a:t>fraudulenta</a:t>
            </a:r>
            <a:r>
              <a:rPr lang="en-US" altLang="en-US" sz="2400" dirty="0" smtClean="0"/>
              <a:t> y no se </a:t>
            </a:r>
            <a:r>
              <a:rPr lang="en-US" altLang="en-US" sz="2400" dirty="0" err="1" smtClean="0"/>
              <a:t>orden</a:t>
            </a:r>
            <a:r>
              <a:rPr lang="en-US" altLang="en-US" sz="2400" dirty="0" err="1" smtClean="0">
                <a:latin typeface="Calibri" panose="020F0502020204030204" pitchFamily="34" charset="0"/>
                <a:cs typeface="Calibri" panose="020F0502020204030204" pitchFamily="34" charset="0"/>
              </a:rPr>
              <a:t>ó</a:t>
            </a:r>
            <a:r>
              <a:rPr lang="en-US" altLang="en-US" sz="2400" dirty="0" smtClean="0"/>
              <a:t> </a:t>
            </a:r>
            <a:r>
              <a:rPr lang="en-US" altLang="en-US" sz="2400" dirty="0" err="1" smtClean="0"/>
              <a:t>por</a:t>
            </a:r>
            <a:r>
              <a:rPr lang="en-US" altLang="en-US" sz="2400" dirty="0" smtClean="0"/>
              <a:t> </a:t>
            </a:r>
            <a:r>
              <a:rPr lang="en-US" altLang="en-US" sz="2400" dirty="0" err="1" smtClean="0"/>
              <a:t>su</a:t>
            </a:r>
            <a:r>
              <a:rPr lang="en-US" altLang="en-US" sz="2400" dirty="0" smtClean="0"/>
              <a:t> doctor </a:t>
            </a:r>
            <a:r>
              <a:rPr lang="en-US" altLang="en-US" sz="2400" dirty="0" err="1" smtClean="0"/>
              <a:t>pudiera</a:t>
            </a:r>
            <a:r>
              <a:rPr lang="en-US" altLang="en-US" sz="2400" dirty="0" smtClean="0"/>
              <a:t> </a:t>
            </a:r>
            <a:r>
              <a:rPr lang="en-US" altLang="en-US" sz="2400" dirty="0" err="1" smtClean="0"/>
              <a:t>perjudicar</a:t>
            </a:r>
            <a:r>
              <a:rPr lang="en-US" altLang="en-US" sz="2400" dirty="0" smtClean="0"/>
              <a:t> </a:t>
            </a:r>
            <a:r>
              <a:rPr lang="en-US" altLang="en-US" sz="2400" dirty="0" err="1" smtClean="0"/>
              <a:t>su</a:t>
            </a:r>
            <a:r>
              <a:rPr lang="en-US" altLang="en-US" sz="2400" dirty="0" smtClean="0"/>
              <a:t> </a:t>
            </a:r>
            <a:r>
              <a:rPr lang="en-US" altLang="en-US" sz="2400" dirty="0" err="1" smtClean="0"/>
              <a:t>salud</a:t>
            </a:r>
            <a:r>
              <a:rPr lang="en-US" altLang="en-US" sz="2400" dirty="0" smtClean="0"/>
              <a:t>.</a:t>
            </a:r>
            <a:endParaRPr lang="en-US" altLang="en-US" sz="2400" dirty="0"/>
          </a:p>
          <a:p>
            <a:pPr>
              <a:spcBef>
                <a:spcPct val="0"/>
              </a:spcBef>
              <a:buFont typeface="Wingdings" panose="05000000000000000000" pitchFamily="2" charset="2"/>
              <a:buChar char="§"/>
            </a:pPr>
            <a:endParaRPr lang="en-US" altLang="en-US" sz="2400" dirty="0" smtClean="0"/>
          </a:p>
          <a:p>
            <a:pPr>
              <a:spcBef>
                <a:spcPct val="0"/>
              </a:spcBef>
              <a:buFont typeface="Wingdings" panose="05000000000000000000" pitchFamily="2" charset="2"/>
              <a:buChar char="§"/>
            </a:pPr>
            <a:r>
              <a:rPr lang="en-US" altLang="en-US" sz="2400" dirty="0" err="1" smtClean="0"/>
              <a:t>Sus</a:t>
            </a:r>
            <a:r>
              <a:rPr lang="en-US" altLang="en-US" sz="2400" dirty="0" smtClean="0"/>
              <a:t> </a:t>
            </a:r>
            <a:r>
              <a:rPr lang="en-US" altLang="en-US" sz="2400" dirty="0" err="1" smtClean="0"/>
              <a:t>beneficios</a:t>
            </a:r>
            <a:r>
              <a:rPr lang="en-US" altLang="en-US" sz="2400" dirty="0" smtClean="0"/>
              <a:t> de Medicare </a:t>
            </a:r>
            <a:r>
              <a:rPr lang="en-US" altLang="en-US" sz="2400" dirty="0" err="1" smtClean="0"/>
              <a:t>pueden</a:t>
            </a:r>
            <a:r>
              <a:rPr lang="en-US" altLang="en-US" sz="2400" dirty="0" smtClean="0"/>
              <a:t> </a:t>
            </a:r>
            <a:r>
              <a:rPr lang="en-US" altLang="en-US" sz="2400" dirty="0" err="1" smtClean="0"/>
              <a:t>ser</a:t>
            </a:r>
            <a:r>
              <a:rPr lang="en-US" altLang="en-US" sz="2400" dirty="0" smtClean="0"/>
              <a:t> </a:t>
            </a:r>
            <a:r>
              <a:rPr lang="en-US" altLang="en-US" sz="2400" dirty="0" err="1" smtClean="0"/>
              <a:t>marcados</a:t>
            </a:r>
            <a:r>
              <a:rPr lang="en-US" altLang="en-US" sz="2400" dirty="0" smtClean="0"/>
              <a:t> </a:t>
            </a:r>
            <a:r>
              <a:rPr lang="en-US" altLang="en-US" sz="2400" dirty="0" err="1" smtClean="0"/>
              <a:t>como</a:t>
            </a:r>
            <a:r>
              <a:rPr lang="en-US" altLang="en-US" sz="2400" dirty="0" smtClean="0"/>
              <a:t> </a:t>
            </a:r>
            <a:r>
              <a:rPr lang="en-US" altLang="en-US" sz="2400" dirty="0" err="1" smtClean="0"/>
              <a:t>ya</a:t>
            </a:r>
            <a:r>
              <a:rPr lang="en-US" altLang="en-US" sz="2400" dirty="0" smtClean="0"/>
              <a:t> </a:t>
            </a:r>
            <a:r>
              <a:rPr lang="en-US" altLang="en-US" sz="2400" dirty="0" err="1" smtClean="0"/>
              <a:t>utilizados</a:t>
            </a:r>
            <a:r>
              <a:rPr lang="en-US" altLang="en-US" sz="2400" dirty="0" smtClean="0"/>
              <a:t>  y </a:t>
            </a:r>
            <a:r>
              <a:rPr lang="en-US" altLang="en-US" sz="2400" dirty="0" err="1" smtClean="0"/>
              <a:t>si</a:t>
            </a:r>
            <a:r>
              <a:rPr lang="en-US" altLang="en-US" sz="2400" dirty="0" smtClean="0"/>
              <a:t> </a:t>
            </a:r>
            <a:r>
              <a:rPr lang="en-US" altLang="en-US" sz="2400" dirty="0" err="1" smtClean="0"/>
              <a:t>usted</a:t>
            </a:r>
            <a:r>
              <a:rPr lang="en-US" altLang="en-US" sz="2400" dirty="0" smtClean="0"/>
              <a:t> </a:t>
            </a:r>
            <a:r>
              <a:rPr lang="en-US" altLang="en-US" sz="2400" dirty="0" err="1" smtClean="0"/>
              <a:t>necesita</a:t>
            </a:r>
            <a:r>
              <a:rPr lang="en-US" altLang="en-US" sz="2400" dirty="0" smtClean="0"/>
              <a:t> </a:t>
            </a:r>
            <a:r>
              <a:rPr lang="en-US" altLang="en-US" sz="2400" dirty="0" err="1" smtClean="0"/>
              <a:t>verdaderamente</a:t>
            </a:r>
            <a:r>
              <a:rPr lang="en-US" altLang="en-US" sz="2400" dirty="0" smtClean="0"/>
              <a:t> </a:t>
            </a:r>
            <a:r>
              <a:rPr lang="en-US" altLang="en-US" sz="2400" dirty="0" err="1" smtClean="0"/>
              <a:t>usar</a:t>
            </a:r>
            <a:r>
              <a:rPr lang="en-US" altLang="en-US" sz="2400" dirty="0" smtClean="0"/>
              <a:t> </a:t>
            </a:r>
            <a:r>
              <a:rPr lang="en-US" altLang="en-US" sz="2400" dirty="0" err="1" smtClean="0"/>
              <a:t>sus</a:t>
            </a:r>
            <a:r>
              <a:rPr lang="en-US" altLang="en-US" sz="2400" dirty="0" smtClean="0"/>
              <a:t> </a:t>
            </a:r>
            <a:r>
              <a:rPr lang="en-US" altLang="en-US" sz="2400" dirty="0" err="1" smtClean="0"/>
              <a:t>beneficios</a:t>
            </a:r>
            <a:r>
              <a:rPr lang="en-US" altLang="en-US" sz="2400" dirty="0" smtClean="0"/>
              <a:t>, </a:t>
            </a:r>
            <a:r>
              <a:rPr lang="en-US" altLang="en-US" sz="2400" dirty="0" err="1" smtClean="0"/>
              <a:t>es</a:t>
            </a:r>
            <a:r>
              <a:rPr lang="en-US" altLang="en-US" sz="2400" dirty="0" smtClean="0"/>
              <a:t> </a:t>
            </a:r>
            <a:r>
              <a:rPr lang="en-US" altLang="en-US" sz="2400" dirty="0" err="1" smtClean="0"/>
              <a:t>posible</a:t>
            </a:r>
            <a:r>
              <a:rPr lang="en-US" altLang="en-US" sz="2400" dirty="0" smtClean="0"/>
              <a:t> que Medicare no </a:t>
            </a:r>
            <a:r>
              <a:rPr lang="en-US" altLang="en-US" sz="2400" dirty="0" err="1" smtClean="0"/>
              <a:t>apruebe</a:t>
            </a:r>
            <a:r>
              <a:rPr lang="en-US" altLang="en-US" sz="2400" dirty="0" smtClean="0"/>
              <a:t> el </a:t>
            </a:r>
            <a:r>
              <a:rPr lang="en-US" altLang="en-US" sz="2400" dirty="0" err="1" smtClean="0"/>
              <a:t>pago</a:t>
            </a:r>
            <a:r>
              <a:rPr lang="en-US" altLang="en-US" sz="2400" dirty="0" smtClean="0"/>
              <a:t> </a:t>
            </a:r>
            <a:r>
              <a:rPr lang="en-US" altLang="en-US" sz="2400" dirty="0" err="1" smtClean="0"/>
              <a:t>por</a:t>
            </a:r>
            <a:r>
              <a:rPr lang="en-US" altLang="en-US" sz="2400" dirty="0" smtClean="0"/>
              <a:t> que </a:t>
            </a:r>
            <a:r>
              <a:rPr lang="en-US" altLang="en-US" sz="2400" dirty="0" err="1" smtClean="0"/>
              <a:t>ellos</a:t>
            </a:r>
            <a:r>
              <a:rPr lang="en-US" altLang="en-US" sz="2400" dirty="0" smtClean="0"/>
              <a:t> </a:t>
            </a:r>
            <a:r>
              <a:rPr lang="en-US" altLang="en-US" sz="2400" dirty="0" err="1" smtClean="0"/>
              <a:t>mirar</a:t>
            </a:r>
            <a:r>
              <a:rPr lang="en-US" altLang="en-US" sz="2400" dirty="0" err="1" smtClean="0">
                <a:latin typeface="Calibri" panose="020F0502020204030204" pitchFamily="34" charset="0"/>
                <a:cs typeface="Calibri" panose="020F0502020204030204" pitchFamily="34" charset="0"/>
              </a:rPr>
              <a:t>á</a:t>
            </a:r>
            <a:r>
              <a:rPr lang="en-US" altLang="en-US" sz="2400" dirty="0" err="1" smtClean="0"/>
              <a:t>n</a:t>
            </a:r>
            <a:r>
              <a:rPr lang="en-US" altLang="en-US" sz="2400" dirty="0" smtClean="0"/>
              <a:t> que </a:t>
            </a:r>
            <a:r>
              <a:rPr lang="en-US" altLang="en-US" sz="2400" dirty="0" err="1" smtClean="0"/>
              <a:t>usted</a:t>
            </a:r>
            <a:r>
              <a:rPr lang="en-US" altLang="en-US" sz="2400" dirty="0" smtClean="0"/>
              <a:t> </a:t>
            </a:r>
            <a:r>
              <a:rPr lang="en-US" altLang="en-US" sz="2400" dirty="0" err="1" smtClean="0"/>
              <a:t>ya</a:t>
            </a:r>
            <a:r>
              <a:rPr lang="en-US" altLang="en-US" sz="2400" dirty="0" smtClean="0"/>
              <a:t> </a:t>
            </a:r>
            <a:r>
              <a:rPr lang="en-US" altLang="en-US" sz="2400" dirty="0" err="1" smtClean="0"/>
              <a:t>us</a:t>
            </a:r>
            <a:r>
              <a:rPr lang="en-US" altLang="en-US" sz="2400" dirty="0" err="1" smtClean="0">
                <a:latin typeface="Calibri" panose="020F0502020204030204" pitchFamily="34" charset="0"/>
                <a:cs typeface="Calibri" panose="020F0502020204030204" pitchFamily="34" charset="0"/>
              </a:rPr>
              <a:t>ó</a:t>
            </a:r>
            <a:r>
              <a:rPr lang="en-US" altLang="en-US" sz="2400" dirty="0" smtClean="0"/>
              <a:t> ese </a:t>
            </a:r>
            <a:r>
              <a:rPr lang="en-US" altLang="en-US" sz="2400" dirty="0" err="1" smtClean="0"/>
              <a:t>servicio</a:t>
            </a:r>
            <a:r>
              <a:rPr lang="en-US" altLang="en-US" sz="2400" dirty="0" smtClean="0"/>
              <a:t> o </a:t>
            </a:r>
            <a:r>
              <a:rPr lang="en-US" altLang="en-US" sz="2400" dirty="0" err="1" smtClean="0"/>
              <a:t>beneficio</a:t>
            </a:r>
            <a:r>
              <a:rPr lang="en-US" altLang="en-US" sz="2400" dirty="0" smtClean="0"/>
              <a:t>.</a:t>
            </a:r>
            <a:endParaRPr lang="en-US" dirty="0"/>
          </a:p>
        </p:txBody>
      </p:sp>
      <p:sp>
        <p:nvSpPr>
          <p:cNvPr id="2" name="TextBox 1"/>
          <p:cNvSpPr txBox="1"/>
          <p:nvPr/>
        </p:nvSpPr>
        <p:spPr>
          <a:xfrm>
            <a:off x="1257300" y="497305"/>
            <a:ext cx="6629400" cy="1323439"/>
          </a:xfrm>
          <a:prstGeom prst="rect">
            <a:avLst/>
          </a:prstGeom>
          <a:noFill/>
        </p:spPr>
        <p:txBody>
          <a:bodyPr wrap="square" rtlCol="0">
            <a:spAutoFit/>
          </a:bodyPr>
          <a:lstStyle/>
          <a:p>
            <a:pPr algn="ctr"/>
            <a:r>
              <a:rPr lang="en-US" sz="4000" dirty="0" err="1" smtClean="0"/>
              <a:t>Por</a:t>
            </a:r>
            <a:r>
              <a:rPr lang="en-US" sz="4000" dirty="0" smtClean="0"/>
              <a:t> </a:t>
            </a:r>
            <a:r>
              <a:rPr lang="en-US" sz="4000" dirty="0" err="1" smtClean="0"/>
              <a:t>qu</a:t>
            </a:r>
            <a:r>
              <a:rPr lang="en-US" sz="4000" dirty="0" err="1"/>
              <a:t>é</a:t>
            </a:r>
            <a:r>
              <a:rPr lang="en-US" sz="4000" dirty="0" smtClean="0"/>
              <a:t> </a:t>
            </a:r>
            <a:r>
              <a:rPr lang="en-US" sz="4000" dirty="0" err="1" smtClean="0"/>
              <a:t>es</a:t>
            </a:r>
            <a:r>
              <a:rPr lang="en-US" sz="4000" dirty="0" smtClean="0"/>
              <a:t> </a:t>
            </a:r>
            <a:r>
              <a:rPr lang="en-US" sz="4000" dirty="0" err="1" smtClean="0"/>
              <a:t>importante</a:t>
            </a:r>
            <a:r>
              <a:rPr lang="en-US" sz="4000" dirty="0" smtClean="0"/>
              <a:t> </a:t>
            </a:r>
            <a:r>
              <a:rPr lang="en-US" sz="4000" dirty="0" err="1" smtClean="0"/>
              <a:t>reportar</a:t>
            </a:r>
            <a:r>
              <a:rPr lang="en-US" sz="4000" dirty="0" smtClean="0"/>
              <a:t> el </a:t>
            </a:r>
            <a:r>
              <a:rPr lang="en-US" sz="4000" dirty="0" err="1" smtClean="0"/>
              <a:t>fraude</a:t>
            </a:r>
            <a:r>
              <a:rPr lang="en-US" sz="4000" dirty="0" smtClean="0"/>
              <a:t>.</a:t>
            </a:r>
            <a:endParaRPr lang="en-US" sz="4000" dirty="0"/>
          </a:p>
        </p:txBody>
      </p:sp>
    </p:spTree>
    <p:extLst>
      <p:ext uri="{BB962C8B-B14F-4D97-AF65-F5344CB8AC3E}">
        <p14:creationId xmlns:p14="http://schemas.microsoft.com/office/powerpoint/2010/main" val="701382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Ejemplos</a:t>
            </a:r>
            <a:r>
              <a:rPr lang="en-US" altLang="en-US" dirty="0" smtClean="0"/>
              <a:t> de </a:t>
            </a:r>
            <a:r>
              <a:rPr lang="en-US" altLang="en-US" dirty="0" err="1" smtClean="0"/>
              <a:t>fraude</a:t>
            </a:r>
            <a:r>
              <a:rPr lang="en-US" altLang="en-US" dirty="0" smtClean="0"/>
              <a:t> </a:t>
            </a:r>
            <a:r>
              <a:rPr lang="en-US" altLang="en-US" dirty="0" err="1" smtClean="0"/>
              <a:t>en</a:t>
            </a:r>
            <a:r>
              <a:rPr lang="en-US" altLang="en-US" dirty="0" smtClean="0"/>
              <a:t> el </a:t>
            </a:r>
            <a:r>
              <a:rPr lang="en-US" altLang="en-US" dirty="0" err="1" smtClean="0"/>
              <a:t>Cuidado</a:t>
            </a:r>
            <a:r>
              <a:rPr lang="en-US" altLang="en-US" dirty="0" smtClean="0"/>
              <a:t> de </a:t>
            </a:r>
            <a:r>
              <a:rPr lang="en-US" altLang="en-US" dirty="0" err="1" smtClean="0"/>
              <a:t>Salud</a:t>
            </a:r>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5972109"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81263" y="5562600"/>
            <a:ext cx="826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t>Simonds, D. “Investigators in New York looking for health-care hot-spots”. </a:t>
            </a:r>
            <a:r>
              <a:rPr lang="en-US" altLang="en-US" sz="900" i="1" dirty="0"/>
              <a:t>The Economist. </a:t>
            </a:r>
            <a:r>
              <a:rPr lang="en-US" altLang="en-US" sz="900" dirty="0"/>
              <a:t>Retrieved from: </a:t>
            </a:r>
            <a:r>
              <a:rPr lang="en-US" altLang="en-US" sz="900" dirty="0">
                <a:hlinkClick r:id="rId4"/>
              </a:rPr>
              <a:t>https://www.economist.com/taxonomy/term/76972/Britain%20and%20the%20European%20Union%20A%20sea%20of%20troubles?page=1357</a:t>
            </a:r>
            <a:endParaRPr lang="en-US" altLang="en-US" sz="900" dirty="0"/>
          </a:p>
          <a:p>
            <a:pPr>
              <a:spcBef>
                <a:spcPct val="0"/>
              </a:spcBef>
              <a:buFontTx/>
              <a:buNone/>
            </a:pPr>
            <a:endParaRPr lang="en-US" altLang="en-US" sz="1800" dirty="0"/>
          </a:p>
        </p:txBody>
      </p:sp>
    </p:spTree>
    <p:extLst>
      <p:ext uri="{BB962C8B-B14F-4D97-AF65-F5344CB8AC3E}">
        <p14:creationId xmlns:p14="http://schemas.microsoft.com/office/powerpoint/2010/main" val="4098607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Ejemplo</a:t>
            </a:r>
            <a:r>
              <a:rPr lang="en-US" altLang="en-US" dirty="0" smtClean="0"/>
              <a:t> de </a:t>
            </a:r>
            <a:r>
              <a:rPr lang="en-US" altLang="en-US" dirty="0" err="1" smtClean="0"/>
              <a:t>una</a:t>
            </a:r>
            <a:r>
              <a:rPr lang="en-US" altLang="en-US" dirty="0" smtClean="0"/>
              <a:t> </a:t>
            </a:r>
            <a:r>
              <a:rPr lang="en-US" altLang="en-US" dirty="0" err="1" smtClean="0"/>
              <a:t>estafa</a:t>
            </a:r>
            <a:r>
              <a:rPr lang="en-US" altLang="en-US" dirty="0" smtClean="0"/>
              <a:t> </a:t>
            </a:r>
            <a:r>
              <a:rPr lang="en-US" altLang="en-US" dirty="0" err="1" smtClean="0"/>
              <a:t>por</a:t>
            </a:r>
            <a:r>
              <a:rPr lang="en-US" altLang="en-US" dirty="0" smtClean="0"/>
              <a:t> </a:t>
            </a:r>
            <a:r>
              <a:rPr lang="en-US" altLang="en-US" dirty="0" err="1" smtClean="0"/>
              <a:t>tel</a:t>
            </a:r>
            <a:r>
              <a:rPr lang="en-US" altLang="en-US" dirty="0" err="1"/>
              <a:t>é</a:t>
            </a:r>
            <a:r>
              <a:rPr lang="en-US" altLang="en-US" dirty="0" err="1" smtClean="0"/>
              <a:t>fono</a:t>
            </a:r>
            <a:r>
              <a:rPr lang="en-US" alt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spcBef>
                <a:spcPct val="0"/>
              </a:spcBef>
              <a:defRPr/>
            </a:pPr>
            <a:r>
              <a:rPr lang="en-US" altLang="en-US" sz="2800" dirty="0" smtClean="0"/>
              <a:t>Una persona le dice a </a:t>
            </a:r>
            <a:r>
              <a:rPr lang="en-US" altLang="en-US" sz="2800" dirty="0" err="1" smtClean="0"/>
              <a:t>usted</a:t>
            </a:r>
            <a:r>
              <a:rPr lang="en-US" altLang="en-US" sz="2800" dirty="0" smtClean="0"/>
              <a:t> </a:t>
            </a:r>
            <a:r>
              <a:rPr lang="en-US" altLang="en-US" sz="2800" dirty="0" err="1" smtClean="0"/>
              <a:t>por</a:t>
            </a:r>
            <a:r>
              <a:rPr lang="en-US" altLang="en-US" sz="2800" dirty="0" smtClean="0"/>
              <a:t> </a:t>
            </a:r>
            <a:r>
              <a:rPr lang="en-US" altLang="en-US" sz="2800" dirty="0" err="1" smtClean="0"/>
              <a:t>tel</a:t>
            </a:r>
            <a:r>
              <a:rPr lang="en-US" altLang="en-US" sz="2800" dirty="0" err="1"/>
              <a:t>é</a:t>
            </a:r>
            <a:r>
              <a:rPr lang="en-US" altLang="en-US" sz="2800" dirty="0" err="1" smtClean="0"/>
              <a:t>fono</a:t>
            </a:r>
            <a:r>
              <a:rPr lang="en-US" altLang="en-US" sz="2800" dirty="0" smtClean="0"/>
              <a:t> que le </a:t>
            </a:r>
            <a:r>
              <a:rPr lang="en-US" altLang="en-US" sz="2800" dirty="0" err="1" smtClean="0"/>
              <a:t>llaman</a:t>
            </a:r>
            <a:r>
              <a:rPr lang="en-US" altLang="en-US" sz="2800" dirty="0" smtClean="0"/>
              <a:t> de parte de Medicare. La persona le </a:t>
            </a:r>
            <a:r>
              <a:rPr lang="en-US" altLang="en-US" sz="2800" dirty="0" err="1" smtClean="0"/>
              <a:t>informa</a:t>
            </a:r>
            <a:r>
              <a:rPr lang="en-US" altLang="en-US" sz="2800" dirty="0" smtClean="0"/>
              <a:t> que </a:t>
            </a:r>
            <a:r>
              <a:rPr lang="en-US" altLang="en-US" sz="2800" dirty="0" err="1" smtClean="0"/>
              <a:t>usted</a:t>
            </a:r>
            <a:r>
              <a:rPr lang="en-US" altLang="en-US" sz="2800" dirty="0" smtClean="0"/>
              <a:t> </a:t>
            </a:r>
            <a:r>
              <a:rPr lang="en-US" altLang="en-US" sz="2800" dirty="0" err="1" smtClean="0"/>
              <a:t>es</a:t>
            </a:r>
            <a:r>
              <a:rPr lang="en-US" altLang="en-US" sz="2800" dirty="0" smtClean="0"/>
              <a:t> </a:t>
            </a:r>
            <a:r>
              <a:rPr lang="en-US" altLang="en-US" sz="2800" dirty="0" err="1" smtClean="0"/>
              <a:t>elegible</a:t>
            </a:r>
            <a:r>
              <a:rPr lang="en-US" altLang="en-US" sz="2800" dirty="0" smtClean="0"/>
              <a:t> para </a:t>
            </a:r>
            <a:r>
              <a:rPr lang="en-US" altLang="en-US" sz="2800" dirty="0" err="1" smtClean="0"/>
              <a:t>recibir</a:t>
            </a:r>
            <a:r>
              <a:rPr lang="en-US" altLang="en-US" sz="2800" dirty="0" smtClean="0"/>
              <a:t> </a:t>
            </a:r>
            <a:r>
              <a:rPr lang="en-US" altLang="en-US" sz="2800" dirty="0" err="1" smtClean="0"/>
              <a:t>servicios</a:t>
            </a:r>
            <a:r>
              <a:rPr lang="en-US" altLang="en-US" sz="2800" dirty="0" smtClean="0"/>
              <a:t> o </a:t>
            </a:r>
            <a:r>
              <a:rPr lang="en-US" altLang="en-US" sz="2800" dirty="0" err="1" smtClean="0"/>
              <a:t>art</a:t>
            </a:r>
            <a:r>
              <a:rPr lang="en-US" altLang="en-US" sz="2800" dirty="0" err="1"/>
              <a:t>í</a:t>
            </a:r>
            <a:r>
              <a:rPr lang="en-US" altLang="en-US" sz="2800" dirty="0" err="1" smtClean="0"/>
              <a:t>culos</a:t>
            </a:r>
            <a:r>
              <a:rPr lang="en-US" altLang="en-US" sz="2800" dirty="0" smtClean="0"/>
              <a:t> gratis.</a:t>
            </a:r>
          </a:p>
          <a:p>
            <a:pPr>
              <a:spcBef>
                <a:spcPct val="0"/>
              </a:spcBef>
              <a:defRPr/>
            </a:pPr>
            <a:endParaRPr lang="en-US" altLang="en-US" sz="2800" dirty="0" smtClean="0"/>
          </a:p>
          <a:p>
            <a:pPr>
              <a:spcBef>
                <a:spcPct val="0"/>
              </a:spcBef>
              <a:defRPr/>
            </a:pPr>
            <a:r>
              <a:rPr lang="en-US" altLang="en-US" sz="2800" dirty="0" smtClean="0"/>
              <a:t>La persona que llama le dice que </a:t>
            </a:r>
            <a:r>
              <a:rPr lang="en-US" altLang="en-US" sz="2800" dirty="0" err="1" smtClean="0"/>
              <a:t>todo</a:t>
            </a:r>
            <a:r>
              <a:rPr lang="en-US" altLang="en-US" sz="2800" dirty="0" smtClean="0"/>
              <a:t> lo que </a:t>
            </a:r>
            <a:r>
              <a:rPr lang="en-US" altLang="en-US" sz="2800" dirty="0" err="1" smtClean="0"/>
              <a:t>necesita</a:t>
            </a:r>
            <a:r>
              <a:rPr lang="en-US" altLang="en-US" sz="2800" dirty="0" smtClean="0"/>
              <a:t> </a:t>
            </a:r>
            <a:r>
              <a:rPr lang="en-US" altLang="en-US" sz="2800" dirty="0" err="1" smtClean="0"/>
              <a:t>es</a:t>
            </a:r>
            <a:r>
              <a:rPr lang="en-US" altLang="en-US" sz="2800" dirty="0" smtClean="0"/>
              <a:t> </a:t>
            </a:r>
            <a:r>
              <a:rPr lang="en-US" altLang="en-US" sz="2800" dirty="0" err="1" smtClean="0"/>
              <a:t>su</a:t>
            </a:r>
            <a:r>
              <a:rPr lang="en-US" altLang="en-US" sz="2800" dirty="0" smtClean="0"/>
              <a:t> </a:t>
            </a:r>
            <a:r>
              <a:rPr lang="en-US" altLang="en-US" sz="2800" dirty="0" err="1" smtClean="0"/>
              <a:t>informaci</a:t>
            </a:r>
            <a:r>
              <a:rPr lang="en-US" altLang="en-US" sz="2800" dirty="0" err="1" smtClean="0">
                <a:latin typeface="Calibri" panose="020F0502020204030204" pitchFamily="34" charset="0"/>
                <a:cs typeface="Calibri" panose="020F0502020204030204" pitchFamily="34" charset="0"/>
              </a:rPr>
              <a:t>ó</a:t>
            </a:r>
            <a:r>
              <a:rPr lang="en-US" altLang="en-US" sz="2800" dirty="0" err="1" smtClean="0"/>
              <a:t>n</a:t>
            </a:r>
            <a:r>
              <a:rPr lang="en-US" altLang="en-US" sz="2800" dirty="0" smtClean="0"/>
              <a:t> personal, </a:t>
            </a:r>
            <a:r>
              <a:rPr lang="en-US" altLang="en-US" sz="2800" dirty="0" err="1" smtClean="0"/>
              <a:t>incluyendo</a:t>
            </a:r>
            <a:r>
              <a:rPr lang="en-US" altLang="en-US" sz="2800" dirty="0" smtClean="0"/>
              <a:t> </a:t>
            </a:r>
            <a:r>
              <a:rPr lang="en-US" altLang="en-US" sz="2800" dirty="0" err="1" smtClean="0"/>
              <a:t>su</a:t>
            </a:r>
            <a:r>
              <a:rPr lang="en-US" altLang="en-US" sz="2800" dirty="0" smtClean="0"/>
              <a:t> </a:t>
            </a:r>
            <a:r>
              <a:rPr lang="en-US" altLang="en-US" sz="2800" dirty="0" err="1"/>
              <a:t>n</a:t>
            </a:r>
            <a:r>
              <a:rPr lang="en-US" altLang="en-US" sz="2800" dirty="0" err="1" smtClean="0">
                <a:latin typeface="Calibri" panose="020F0502020204030204" pitchFamily="34" charset="0"/>
                <a:cs typeface="Calibri" panose="020F0502020204030204" pitchFamily="34" charset="0"/>
              </a:rPr>
              <a:t>ú</a:t>
            </a:r>
            <a:r>
              <a:rPr lang="en-US" altLang="en-US" sz="2800" dirty="0" err="1" smtClean="0"/>
              <a:t>mero</a:t>
            </a:r>
            <a:r>
              <a:rPr lang="en-US" altLang="en-US" sz="2800" dirty="0" smtClean="0"/>
              <a:t> de Medicare. </a:t>
            </a:r>
          </a:p>
          <a:p>
            <a:pPr>
              <a:spcBef>
                <a:spcPct val="0"/>
              </a:spcBef>
              <a:defRPr/>
            </a:pPr>
            <a:endParaRPr lang="en-US" altLang="en-US" sz="2800" dirty="0" smtClean="0"/>
          </a:p>
          <a:p>
            <a:pPr>
              <a:spcBef>
                <a:spcPct val="0"/>
              </a:spcBef>
              <a:defRPr/>
            </a:pPr>
            <a:r>
              <a:rPr lang="en-US" altLang="en-US" sz="2800" dirty="0" err="1" smtClean="0"/>
              <a:t>Usted</a:t>
            </a:r>
            <a:r>
              <a:rPr lang="en-US" altLang="en-US" sz="2800" dirty="0"/>
              <a:t> </a:t>
            </a:r>
            <a:r>
              <a:rPr lang="en-US" altLang="en-US" sz="2800" dirty="0" smtClean="0"/>
              <a:t>da </a:t>
            </a:r>
            <a:r>
              <a:rPr lang="en-US" altLang="en-US" sz="2800" dirty="0" err="1" smtClean="0"/>
              <a:t>su</a:t>
            </a:r>
            <a:r>
              <a:rPr lang="en-US" altLang="en-US" sz="2800" dirty="0" smtClean="0"/>
              <a:t> </a:t>
            </a:r>
            <a:r>
              <a:rPr lang="en-US" altLang="en-US" sz="2800" dirty="0" err="1" smtClean="0"/>
              <a:t>n</a:t>
            </a:r>
            <a:r>
              <a:rPr lang="en-US" altLang="en-US" sz="2800" dirty="0" err="1">
                <a:latin typeface="Calibri" panose="020F0502020204030204" pitchFamily="34" charset="0"/>
                <a:cs typeface="Calibri" panose="020F0502020204030204" pitchFamily="34" charset="0"/>
              </a:rPr>
              <a:t>ú</a:t>
            </a:r>
            <a:r>
              <a:rPr lang="en-US" altLang="en-US" sz="2800" dirty="0" err="1" smtClean="0"/>
              <a:t>mero</a:t>
            </a:r>
            <a:r>
              <a:rPr lang="en-US" altLang="en-US" sz="2800" dirty="0" smtClean="0"/>
              <a:t> de Medicare a la persona que le </a:t>
            </a:r>
            <a:r>
              <a:rPr lang="en-US" altLang="en-US" sz="2800" dirty="0" err="1" smtClean="0"/>
              <a:t>llam</a:t>
            </a:r>
            <a:r>
              <a:rPr lang="en-US" altLang="en-US" sz="2800" dirty="0" err="1" smtClean="0">
                <a:latin typeface="Calibri" panose="020F0502020204030204" pitchFamily="34" charset="0"/>
                <a:cs typeface="Calibri" panose="020F0502020204030204" pitchFamily="34" charset="0"/>
              </a:rPr>
              <a:t>ó</a:t>
            </a:r>
            <a:r>
              <a:rPr lang="en-US" altLang="en-US" sz="2800" dirty="0" smtClean="0"/>
              <a:t>, </a:t>
            </a:r>
            <a:r>
              <a:rPr lang="en-US" altLang="en-US" sz="2800" dirty="0" err="1" smtClean="0"/>
              <a:t>pero</a:t>
            </a:r>
            <a:r>
              <a:rPr lang="en-US" altLang="en-US" sz="2800" dirty="0" smtClean="0"/>
              <a:t> </a:t>
            </a:r>
            <a:r>
              <a:rPr lang="en-US" altLang="en-US" sz="2800" dirty="0" err="1" smtClean="0"/>
              <a:t>jam</a:t>
            </a:r>
            <a:r>
              <a:rPr lang="en-US" altLang="en-US" sz="2800" dirty="0" err="1" smtClean="0">
                <a:latin typeface="Calibri" panose="020F0502020204030204" pitchFamily="34" charset="0"/>
                <a:cs typeface="Calibri" panose="020F0502020204030204" pitchFamily="34" charset="0"/>
              </a:rPr>
              <a:t>á</a:t>
            </a:r>
            <a:r>
              <a:rPr lang="en-US" altLang="en-US" sz="2800" dirty="0" err="1" smtClean="0"/>
              <a:t>s</a:t>
            </a:r>
            <a:r>
              <a:rPr lang="en-US" altLang="en-US" sz="2800" dirty="0" smtClean="0"/>
              <a:t> </a:t>
            </a:r>
            <a:r>
              <a:rPr lang="en-US" altLang="en-US" sz="2800" dirty="0" err="1" smtClean="0"/>
              <a:t>escucha</a:t>
            </a:r>
            <a:r>
              <a:rPr lang="en-US" altLang="en-US" sz="2800" dirty="0" smtClean="0"/>
              <a:t> </a:t>
            </a:r>
            <a:r>
              <a:rPr lang="en-US" altLang="en-US" sz="2800" dirty="0" err="1" smtClean="0"/>
              <a:t>sobre</a:t>
            </a:r>
            <a:r>
              <a:rPr lang="en-US" altLang="en-US" sz="2800" dirty="0" smtClean="0"/>
              <a:t> </a:t>
            </a:r>
            <a:r>
              <a:rPr lang="en-US" altLang="en-US" sz="2800" dirty="0" err="1" smtClean="0"/>
              <a:t>esta</a:t>
            </a:r>
            <a:r>
              <a:rPr lang="en-US" altLang="en-US" sz="2800" dirty="0" smtClean="0"/>
              <a:t> persona o de </a:t>
            </a:r>
            <a:r>
              <a:rPr lang="en-US" altLang="en-US" sz="2800" dirty="0" err="1" smtClean="0"/>
              <a:t>los</a:t>
            </a:r>
            <a:r>
              <a:rPr lang="en-US" altLang="en-US" sz="2800" dirty="0" smtClean="0"/>
              <a:t> </a:t>
            </a:r>
            <a:r>
              <a:rPr lang="en-US" altLang="en-US" sz="2800" dirty="0" err="1" smtClean="0"/>
              <a:t>servicios</a:t>
            </a:r>
            <a:r>
              <a:rPr lang="en-US" altLang="en-US" sz="2800" dirty="0" smtClean="0"/>
              <a:t> que le </a:t>
            </a:r>
            <a:r>
              <a:rPr lang="en-US" altLang="en-US" sz="2800" dirty="0" err="1" smtClean="0"/>
              <a:t>prometieron</a:t>
            </a:r>
            <a:r>
              <a:rPr lang="en-US" altLang="en-US" sz="2800" dirty="0" smtClean="0"/>
              <a:t>.</a:t>
            </a:r>
            <a:endParaRPr lang="en-US" altLang="en-US" sz="2800" dirty="0"/>
          </a:p>
          <a:p>
            <a:pPr>
              <a:spcBef>
                <a:spcPct val="0"/>
              </a:spcBef>
              <a:defRPr/>
            </a:pPr>
            <a:endParaRPr lang="en-US" altLang="en-US" sz="2800" dirty="0" smtClean="0"/>
          </a:p>
          <a:p>
            <a:pPr>
              <a:spcBef>
                <a:spcPct val="0"/>
              </a:spcBef>
              <a:defRPr/>
            </a:pPr>
            <a:r>
              <a:rPr lang="en-US" altLang="en-US" sz="2800" dirty="0" smtClean="0">
                <a:latin typeface="Leelawadee" panose="020B0502040204020203" pitchFamily="34" charset="-34"/>
                <a:cs typeface="Leelawadee" panose="020B0502040204020203" pitchFamily="34" charset="-34"/>
              </a:rPr>
              <a:t>¿</a:t>
            </a:r>
            <a:r>
              <a:rPr lang="en-US" altLang="en-US" sz="2800" dirty="0" err="1" smtClean="0"/>
              <a:t>Qué</a:t>
            </a:r>
            <a:r>
              <a:rPr lang="en-US" altLang="en-US" sz="2800" dirty="0" smtClean="0"/>
              <a:t> </a:t>
            </a:r>
            <a:r>
              <a:rPr lang="en-US" altLang="en-US" sz="2800" dirty="0" err="1" smtClean="0"/>
              <a:t>es</a:t>
            </a:r>
            <a:r>
              <a:rPr lang="en-US" altLang="en-US" sz="2800" dirty="0" smtClean="0"/>
              <a:t> lo que no </a:t>
            </a:r>
            <a:r>
              <a:rPr lang="en-US" altLang="en-US" sz="2800" dirty="0" err="1" smtClean="0"/>
              <a:t>es</a:t>
            </a:r>
            <a:r>
              <a:rPr lang="en-US" altLang="en-US" sz="2800" dirty="0" smtClean="0"/>
              <a:t> </a:t>
            </a:r>
            <a:r>
              <a:rPr lang="en-US" altLang="en-US" sz="2800" dirty="0" err="1" smtClean="0"/>
              <a:t>correcto</a:t>
            </a:r>
            <a:r>
              <a:rPr lang="en-US" altLang="en-US" sz="2800" dirty="0" smtClean="0"/>
              <a:t> </a:t>
            </a:r>
            <a:r>
              <a:rPr lang="en-US" altLang="en-US" sz="2800" dirty="0" err="1" smtClean="0"/>
              <a:t>en</a:t>
            </a:r>
            <a:r>
              <a:rPr lang="en-US" altLang="en-US" sz="2800" dirty="0" smtClean="0"/>
              <a:t> </a:t>
            </a:r>
            <a:r>
              <a:rPr lang="en-US" altLang="en-US" sz="2800" dirty="0" err="1" smtClean="0"/>
              <a:t>esta</a:t>
            </a:r>
            <a:r>
              <a:rPr lang="en-US" altLang="en-US" sz="2800" dirty="0" smtClean="0"/>
              <a:t> </a:t>
            </a:r>
            <a:r>
              <a:rPr lang="en-US" altLang="en-US" sz="2800" dirty="0" err="1" smtClean="0"/>
              <a:t>situaci</a:t>
            </a:r>
            <a:r>
              <a:rPr lang="en-US" altLang="en-US" sz="2800" dirty="0" err="1" smtClean="0">
                <a:latin typeface="Calibri" panose="020F0502020204030204" pitchFamily="34" charset="0"/>
                <a:cs typeface="Calibri" panose="020F0502020204030204" pitchFamily="34" charset="0"/>
              </a:rPr>
              <a:t>ó</a:t>
            </a:r>
            <a:r>
              <a:rPr lang="en-US" altLang="en-US" sz="2800" dirty="0" err="1" smtClean="0"/>
              <a:t>n</a:t>
            </a:r>
            <a:r>
              <a:rPr lang="en-US" altLang="en-US" sz="2800" dirty="0" smtClean="0"/>
              <a:t>? </a:t>
            </a:r>
            <a:r>
              <a:rPr lang="en-US" altLang="en-US" sz="2800" dirty="0" smtClean="0">
                <a:latin typeface="Leelawadee" panose="020B0502040204020203" pitchFamily="34" charset="-34"/>
                <a:cs typeface="Leelawadee" panose="020B0502040204020203" pitchFamily="34" charset="-34"/>
              </a:rPr>
              <a:t>¿</a:t>
            </a:r>
            <a:r>
              <a:rPr lang="en-US" altLang="en-US" sz="2800" dirty="0" err="1" smtClean="0"/>
              <a:t>Qué</a:t>
            </a:r>
            <a:r>
              <a:rPr lang="en-US" altLang="en-US" sz="2800" dirty="0" smtClean="0"/>
              <a:t> </a:t>
            </a:r>
            <a:r>
              <a:rPr lang="en-US" altLang="en-US" sz="2800" dirty="0" err="1" smtClean="0"/>
              <a:t>debe</a:t>
            </a:r>
            <a:r>
              <a:rPr lang="en-US" altLang="en-US" sz="2800" dirty="0" smtClean="0"/>
              <a:t> </a:t>
            </a:r>
            <a:r>
              <a:rPr lang="en-US" altLang="en-US" sz="2800" dirty="0" err="1" smtClean="0"/>
              <a:t>hacer</a:t>
            </a:r>
            <a:r>
              <a:rPr lang="en-US" altLang="en-US" sz="2800" dirty="0" smtClean="0"/>
              <a:t> </a:t>
            </a:r>
            <a:r>
              <a:rPr lang="en-US" altLang="en-US" sz="2800" dirty="0" err="1" smtClean="0"/>
              <a:t>después</a:t>
            </a:r>
            <a:r>
              <a:rPr lang="en-US" altLang="en-US" sz="2800" dirty="0" smtClean="0"/>
              <a:t>?</a:t>
            </a:r>
            <a:endParaRPr lang="en-US" dirty="0"/>
          </a:p>
        </p:txBody>
      </p:sp>
    </p:spTree>
    <p:extLst>
      <p:ext uri="{BB962C8B-B14F-4D97-AF65-F5344CB8AC3E}">
        <p14:creationId xmlns:p14="http://schemas.microsoft.com/office/powerpoint/2010/main" val="295429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defRPr/>
            </a:pPr>
            <a:r>
              <a:rPr lang="en-US" dirty="0" smtClean="0">
                <a:solidFill>
                  <a:srgbClr val="000000"/>
                </a:solidFill>
                <a:latin typeface="Leelawadee" panose="020B0502040204020203" pitchFamily="34" charset="-34"/>
                <a:ea typeface="+mn-ea"/>
                <a:cs typeface="Leelawadee" panose="020B0502040204020203" pitchFamily="34" charset="-34"/>
              </a:rPr>
              <a:t>¿</a:t>
            </a:r>
            <a:r>
              <a:rPr lang="en-US" dirty="0" err="1" smtClean="0">
                <a:solidFill>
                  <a:srgbClr val="000000"/>
                </a:solidFill>
                <a:latin typeface="Arial"/>
                <a:ea typeface="+mn-ea"/>
                <a:cs typeface="+mn-cs"/>
              </a:rPr>
              <a:t>Qui</a:t>
            </a:r>
            <a:r>
              <a:rPr lang="en-US" dirty="0" err="1" smtClean="0">
                <a:solidFill>
                  <a:srgbClr val="000000"/>
                </a:solidFill>
                <a:latin typeface="Arial" panose="020B0604020202020204" pitchFamily="34" charset="0"/>
                <a:ea typeface="+mn-ea"/>
                <a:cs typeface="Arial" panose="020B0604020202020204" pitchFamily="34" charset="0"/>
              </a:rPr>
              <a:t>é</a:t>
            </a:r>
            <a:r>
              <a:rPr lang="en-US" dirty="0" err="1" smtClean="0">
                <a:solidFill>
                  <a:srgbClr val="000000"/>
                </a:solidFill>
                <a:latin typeface="Arial"/>
                <a:ea typeface="+mn-ea"/>
                <a:cs typeface="+mn-cs"/>
              </a:rPr>
              <a:t>nes</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somos</a:t>
            </a:r>
            <a:r>
              <a:rPr lang="en-US" dirty="0" smtClean="0">
                <a:solidFill>
                  <a:srgbClr val="000000"/>
                </a:solidFill>
                <a:latin typeface="Arial"/>
                <a:ea typeface="+mn-ea"/>
                <a:cs typeface="+mn-cs"/>
              </a:rPr>
              <a:t>?</a:t>
            </a:r>
            <a:endParaRPr lang="en-US" dirty="0"/>
          </a:p>
        </p:txBody>
      </p:sp>
      <p:sp>
        <p:nvSpPr>
          <p:cNvPr id="3" name="Content Placeholder 2"/>
          <p:cNvSpPr>
            <a:spLocks noGrp="1"/>
          </p:cNvSpPr>
          <p:nvPr>
            <p:ph idx="1"/>
          </p:nvPr>
        </p:nvSpPr>
        <p:spPr/>
        <p:txBody>
          <a:bodyPr>
            <a:normAutofit fontScale="92500" lnSpcReduction="20000"/>
          </a:bodyPr>
          <a:lstStyle/>
          <a:p>
            <a:pPr marL="0" lvl="0" indent="0" eaLnBrk="0" fontAlgn="base" hangingPunct="0">
              <a:spcBef>
                <a:spcPct val="0"/>
              </a:spcBef>
              <a:spcAft>
                <a:spcPct val="0"/>
              </a:spcAft>
              <a:buFont typeface="Wingdings" panose="05000000000000000000" pitchFamily="2" charset="2"/>
              <a:buChar char="v"/>
              <a:defRPr/>
            </a:pPr>
            <a:r>
              <a:rPr lang="en-US" altLang="en-US" sz="2000" dirty="0" err="1" smtClean="0">
                <a:solidFill>
                  <a:srgbClr val="000000"/>
                </a:solidFill>
                <a:latin typeface="Arial" panose="020B0604020202020204" pitchFamily="34" charset="0"/>
              </a:rPr>
              <a:t>En</a:t>
            </a:r>
            <a:r>
              <a:rPr lang="en-US" altLang="en-US" sz="2000" dirty="0" smtClean="0">
                <a:solidFill>
                  <a:srgbClr val="000000"/>
                </a:solidFill>
                <a:latin typeface="Arial" panose="020B0604020202020204" pitchFamily="34" charset="0"/>
              </a:rPr>
              <a:t> el </a:t>
            </a:r>
            <a:r>
              <a:rPr lang="en-US" altLang="en-US" sz="2000" dirty="0" err="1" smtClean="0">
                <a:solidFill>
                  <a:srgbClr val="000000"/>
                </a:solidFill>
                <a:latin typeface="Arial" panose="020B0604020202020204" pitchFamily="34" charset="0"/>
              </a:rPr>
              <a:t>estado</a:t>
            </a:r>
            <a:r>
              <a:rPr lang="en-US" altLang="en-US" sz="2000" dirty="0" smtClean="0">
                <a:solidFill>
                  <a:srgbClr val="000000"/>
                </a:solidFill>
                <a:latin typeface="Arial" panose="020B0604020202020204" pitchFamily="34" charset="0"/>
              </a:rPr>
              <a:t> de Illinois, el </a:t>
            </a:r>
            <a:r>
              <a:rPr lang="en-US" altLang="en-US" sz="2000" dirty="0" err="1" smtClean="0">
                <a:solidFill>
                  <a:srgbClr val="000000"/>
                </a:solidFill>
                <a:latin typeface="Arial" panose="020B0604020202020204" pitchFamily="34" charset="0"/>
              </a:rPr>
              <a:t>programa</a:t>
            </a:r>
            <a:r>
              <a:rPr lang="en-US" altLang="en-US" sz="2000" dirty="0" smtClean="0">
                <a:solidFill>
                  <a:srgbClr val="000000"/>
                </a:solidFill>
                <a:latin typeface="Arial" panose="020B0604020202020204" pitchFamily="34" charset="0"/>
              </a:rPr>
              <a:t> de la </a:t>
            </a:r>
            <a:r>
              <a:rPr lang="en-US" altLang="en-US" sz="2000" dirty="0" err="1" smtClean="0">
                <a:solidFill>
                  <a:srgbClr val="000000"/>
                </a:solidFill>
                <a:latin typeface="Arial" panose="020B0604020202020204" pitchFamily="34" charset="0"/>
              </a:rPr>
              <a:t>Patrulla</a:t>
            </a:r>
            <a:r>
              <a:rPr lang="en-US" altLang="en-US" sz="2000" dirty="0" smtClean="0">
                <a:solidFill>
                  <a:srgbClr val="000000"/>
                </a:solidFill>
                <a:latin typeface="Arial" panose="020B0604020202020204" pitchFamily="34" charset="0"/>
              </a:rPr>
              <a:t> de Medicare para las personas de la </a:t>
            </a:r>
            <a:r>
              <a:rPr lang="en-US" altLang="en-US" sz="2000" dirty="0" err="1" smtClean="0">
                <a:solidFill>
                  <a:srgbClr val="000000"/>
                </a:solidFill>
                <a:latin typeface="Arial" panose="020B0604020202020204" pitchFamily="34" charset="0"/>
              </a:rPr>
              <a:t>Tercera</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Edad</a:t>
            </a:r>
            <a:r>
              <a:rPr lang="en-US" altLang="en-US" sz="2000" dirty="0" smtClean="0">
                <a:solidFill>
                  <a:srgbClr val="000000"/>
                </a:solidFill>
                <a:latin typeface="Arial" panose="020B0604020202020204" pitchFamily="34" charset="0"/>
              </a:rPr>
              <a:t> (SMP) </a:t>
            </a:r>
            <a:r>
              <a:rPr lang="en-US" altLang="en-US" sz="2000" dirty="0" err="1" smtClean="0">
                <a:solidFill>
                  <a:srgbClr val="000000"/>
                </a:solidFill>
                <a:latin typeface="Arial" panose="020B0604020202020204" pitchFamily="34" charset="0"/>
              </a:rPr>
              <a:t>es</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proporcionado</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en</a:t>
            </a:r>
            <a:r>
              <a:rPr lang="en-US" altLang="en-US" sz="2000" dirty="0" smtClean="0">
                <a:solidFill>
                  <a:srgbClr val="000000"/>
                </a:solidFill>
                <a:latin typeface="Arial" panose="020B0604020202020204" pitchFamily="34" charset="0"/>
              </a:rPr>
              <a:t> </a:t>
            </a:r>
            <a:r>
              <a:rPr lang="es-MX" altLang="en-US" sz="2000" dirty="0" smtClean="0">
                <a:solidFill>
                  <a:srgbClr val="000000"/>
                </a:solidFill>
                <a:latin typeface="Arial" panose="020B0604020202020204" pitchFamily="34" charset="0"/>
              </a:rPr>
              <a:t>colaboración</a:t>
            </a:r>
            <a:r>
              <a:rPr lang="en-US" altLang="en-US" sz="2000" dirty="0" smtClean="0">
                <a:solidFill>
                  <a:srgbClr val="000000"/>
                </a:solidFill>
                <a:latin typeface="Arial" panose="020B0604020202020204" pitchFamily="34" charset="0"/>
              </a:rPr>
              <a:t> con </a:t>
            </a:r>
            <a:r>
              <a:rPr lang="en-US" altLang="en-US" sz="2000" dirty="0" err="1" smtClean="0">
                <a:solidFill>
                  <a:srgbClr val="000000"/>
                </a:solidFill>
                <a:latin typeface="Arial" panose="020B0604020202020204" pitchFamily="34" charset="0"/>
              </a:rPr>
              <a:t>una</a:t>
            </a:r>
            <a:r>
              <a:rPr lang="en-US" altLang="en-US" sz="2000" dirty="0" smtClean="0">
                <a:solidFill>
                  <a:srgbClr val="000000"/>
                </a:solidFill>
                <a:latin typeface="Arial" panose="020B0604020202020204" pitchFamily="34" charset="0"/>
              </a:rPr>
              <a:t> red de </a:t>
            </a:r>
            <a:r>
              <a:rPr lang="en-US" altLang="en-US" sz="2000" dirty="0" err="1" smtClean="0">
                <a:solidFill>
                  <a:srgbClr val="000000"/>
                </a:solidFill>
                <a:latin typeface="Arial" panose="020B0604020202020204" pitchFamily="34" charset="0"/>
              </a:rPr>
              <a:t>agencias</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estatales</a:t>
            </a:r>
            <a:r>
              <a:rPr lang="en-US" altLang="en-US" sz="2000" dirty="0" smtClean="0">
                <a:solidFill>
                  <a:srgbClr val="000000"/>
                </a:solidFill>
                <a:latin typeface="Arial" panose="020B0604020202020204" pitchFamily="34" charset="0"/>
              </a:rPr>
              <a:t> de </a:t>
            </a:r>
            <a:r>
              <a:rPr lang="en-US" altLang="en-US" sz="2000" dirty="0" err="1" smtClean="0">
                <a:solidFill>
                  <a:srgbClr val="000000"/>
                </a:solidFill>
                <a:latin typeface="Arial" panose="020B0604020202020204" pitchFamily="34" charset="0"/>
              </a:rPr>
              <a:t>servicios</a:t>
            </a:r>
            <a:r>
              <a:rPr lang="en-US" altLang="en-US" sz="2000" dirty="0" smtClean="0">
                <a:solidFill>
                  <a:srgbClr val="000000"/>
                </a:solidFill>
                <a:latin typeface="Arial" panose="020B0604020202020204" pitchFamily="34" charset="0"/>
              </a:rPr>
              <a:t> para las personas de la </a:t>
            </a:r>
            <a:r>
              <a:rPr lang="en-US" altLang="en-US" sz="2000" dirty="0" err="1" smtClean="0">
                <a:solidFill>
                  <a:srgbClr val="000000"/>
                </a:solidFill>
                <a:latin typeface="Arial" panose="020B0604020202020204" pitchFamily="34" charset="0"/>
              </a:rPr>
              <a:t>tercera</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edad</a:t>
            </a:r>
            <a:r>
              <a:rPr lang="en-US" altLang="en-US" sz="2000" dirty="0" smtClean="0">
                <a:solidFill>
                  <a:srgbClr val="000000"/>
                </a:solidFill>
                <a:latin typeface="Arial" panose="020B0604020202020204" pitchFamily="34" charset="0"/>
              </a:rPr>
              <a:t>. </a:t>
            </a:r>
          </a:p>
          <a:p>
            <a:pPr marL="0" lvl="0" indent="0" eaLnBrk="0" fontAlgn="base" hangingPunct="0">
              <a:spcBef>
                <a:spcPct val="0"/>
              </a:spcBef>
              <a:spcAft>
                <a:spcPct val="0"/>
              </a:spcAft>
              <a:buNone/>
              <a:defRPr/>
            </a:pPr>
            <a:endParaRPr lang="en-US" altLang="en-US" sz="2000" dirty="0" smtClean="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000" dirty="0" smtClean="0">
                <a:solidFill>
                  <a:srgbClr val="000000"/>
                </a:solidFill>
                <a:latin typeface="Arial" panose="020B0604020202020204" pitchFamily="34" charset="0"/>
              </a:rPr>
              <a:t>El </a:t>
            </a:r>
            <a:r>
              <a:rPr lang="en-US" altLang="en-US" sz="2000" dirty="0" err="1" smtClean="0">
                <a:solidFill>
                  <a:srgbClr val="000000"/>
                </a:solidFill>
                <a:latin typeface="Arial" panose="020B0604020202020204" pitchFamily="34" charset="0"/>
              </a:rPr>
              <a:t>programa</a:t>
            </a:r>
            <a:r>
              <a:rPr lang="en-US" altLang="en-US" sz="2000" dirty="0" smtClean="0">
                <a:solidFill>
                  <a:srgbClr val="000000"/>
                </a:solidFill>
                <a:latin typeface="Arial" panose="020B0604020202020204" pitchFamily="34" charset="0"/>
              </a:rPr>
              <a:t> SMP </a:t>
            </a:r>
            <a:r>
              <a:rPr lang="en-US" altLang="en-US" sz="2000" dirty="0" err="1" smtClean="0">
                <a:solidFill>
                  <a:srgbClr val="000000"/>
                </a:solidFill>
                <a:latin typeface="Arial" panose="020B0604020202020204" pitchFamily="34" charset="0"/>
              </a:rPr>
              <a:t>educa</a:t>
            </a:r>
            <a:r>
              <a:rPr lang="en-US" altLang="en-US" sz="2000" dirty="0" smtClean="0">
                <a:solidFill>
                  <a:srgbClr val="000000"/>
                </a:solidFill>
                <a:latin typeface="Arial" panose="020B0604020202020204" pitchFamily="34" charset="0"/>
              </a:rPr>
              <a:t> a </a:t>
            </a:r>
            <a:r>
              <a:rPr lang="en-US" altLang="en-US" sz="2000" dirty="0" err="1" smtClean="0">
                <a:solidFill>
                  <a:srgbClr val="000000"/>
                </a:solidFill>
                <a:latin typeface="Arial" panose="020B0604020202020204" pitchFamily="34" charset="0"/>
              </a:rPr>
              <a:t>beneficiarios</a:t>
            </a:r>
            <a:r>
              <a:rPr lang="en-US" altLang="en-US" sz="2000" dirty="0" smtClean="0">
                <a:solidFill>
                  <a:srgbClr val="000000"/>
                </a:solidFill>
                <a:latin typeface="Arial" panose="020B0604020202020204" pitchFamily="34" charset="0"/>
              </a:rPr>
              <a:t> de Medicare </a:t>
            </a:r>
            <a:r>
              <a:rPr lang="en-US" altLang="en-US" sz="2000" dirty="0" err="1" smtClean="0">
                <a:solidFill>
                  <a:srgbClr val="000000"/>
                </a:solidFill>
                <a:latin typeface="Arial" panose="020B0604020202020204" pitchFamily="34" charset="0"/>
              </a:rPr>
              <a:t>acerca</a:t>
            </a:r>
            <a:r>
              <a:rPr lang="en-US" altLang="en-US" sz="2000" dirty="0" smtClean="0">
                <a:solidFill>
                  <a:srgbClr val="000000"/>
                </a:solidFill>
                <a:latin typeface="Arial" panose="020B0604020202020204" pitchFamily="34" charset="0"/>
              </a:rPr>
              <a:t> de </a:t>
            </a:r>
            <a:r>
              <a:rPr lang="en-US" altLang="en-US" sz="2000" dirty="0" err="1" smtClean="0">
                <a:solidFill>
                  <a:srgbClr val="000000"/>
                </a:solidFill>
                <a:latin typeface="Arial" panose="020B0604020202020204" pitchFamily="34" charset="0"/>
              </a:rPr>
              <a:t>como</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proteger</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detectar</a:t>
            </a:r>
            <a:r>
              <a:rPr lang="en-US" altLang="en-US" sz="2000" dirty="0" smtClean="0">
                <a:solidFill>
                  <a:srgbClr val="000000"/>
                </a:solidFill>
                <a:latin typeface="Arial" panose="020B0604020202020204" pitchFamily="34" charset="0"/>
              </a:rPr>
              <a:t> y </a:t>
            </a:r>
            <a:r>
              <a:rPr lang="en-US" altLang="en-US" sz="2000" dirty="0" err="1" smtClean="0">
                <a:solidFill>
                  <a:srgbClr val="000000"/>
                </a:solidFill>
                <a:latin typeface="Arial" panose="020B0604020202020204" pitchFamily="34" charset="0"/>
              </a:rPr>
              <a:t>reportar</a:t>
            </a:r>
            <a:r>
              <a:rPr lang="en-US" altLang="en-US" sz="2000" dirty="0" smtClean="0">
                <a:solidFill>
                  <a:srgbClr val="000000"/>
                </a:solidFill>
                <a:latin typeface="Arial" panose="020B0604020202020204" pitchFamily="34" charset="0"/>
              </a:rPr>
              <a:t> </a:t>
            </a:r>
            <a:r>
              <a:rPr lang="en-US" altLang="en-US" sz="2000" dirty="0" err="1" smtClean="0">
                <a:solidFill>
                  <a:srgbClr val="000000"/>
                </a:solidFill>
                <a:latin typeface="Arial" panose="020B0604020202020204" pitchFamily="34" charset="0"/>
              </a:rPr>
              <a:t>fraude</a:t>
            </a:r>
            <a:r>
              <a:rPr lang="en-US" altLang="en-US" sz="2000" dirty="0" smtClean="0">
                <a:solidFill>
                  <a:srgbClr val="000000"/>
                </a:solidFill>
                <a:latin typeface="Arial" panose="020B0604020202020204" pitchFamily="34" charset="0"/>
              </a:rPr>
              <a:t>.</a:t>
            </a:r>
            <a:endParaRPr lang="en-US" altLang="en-US" sz="2000" dirty="0">
              <a:solidFill>
                <a:srgbClr val="000000"/>
              </a:solidFill>
              <a:latin typeface="Arial" panose="020B0604020202020204" pitchFamily="34" charset="0"/>
            </a:endParaRPr>
          </a:p>
          <a:p>
            <a:pPr marL="0" lvl="0" indent="0" eaLnBrk="0" fontAlgn="base" hangingPunct="0">
              <a:spcBef>
                <a:spcPct val="0"/>
              </a:spcBef>
              <a:spcAft>
                <a:spcPct val="0"/>
              </a:spcAft>
              <a:buNone/>
              <a:defRPr/>
            </a:pPr>
            <a:endParaRPr lang="en-US" altLang="en-US" sz="20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sz="2000" dirty="0" smtClean="0">
                <a:solidFill>
                  <a:srgbClr val="000000"/>
                </a:solidFill>
                <a:latin typeface="Arial" panose="020B0604020202020204" pitchFamily="34" charset="0"/>
              </a:rPr>
              <a:t>El </a:t>
            </a:r>
            <a:r>
              <a:rPr lang="en-US" sz="2000" dirty="0">
                <a:solidFill>
                  <a:srgbClr val="000000"/>
                </a:solidFill>
                <a:latin typeface="Arial" panose="020B0604020202020204" pitchFamily="34" charset="0"/>
              </a:rPr>
              <a:t>Administration for Community Living (ACL) </a:t>
            </a:r>
            <a:r>
              <a:rPr lang="en-US" sz="2000" dirty="0" err="1" smtClean="0">
                <a:solidFill>
                  <a:srgbClr val="000000"/>
                </a:solidFill>
                <a:latin typeface="Arial" panose="020B0604020202020204" pitchFamily="34" charset="0"/>
              </a:rPr>
              <a:t>otorga</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fondos</a:t>
            </a:r>
            <a:r>
              <a:rPr lang="en-US" sz="2000" dirty="0" smtClean="0">
                <a:solidFill>
                  <a:srgbClr val="000000"/>
                </a:solidFill>
                <a:latin typeface="Arial" panose="020B0604020202020204" pitchFamily="34" charset="0"/>
              </a:rPr>
              <a:t> a </a:t>
            </a:r>
            <a:r>
              <a:rPr lang="en-US" sz="2000" dirty="0" err="1" smtClean="0">
                <a:solidFill>
                  <a:srgbClr val="000000"/>
                </a:solidFill>
                <a:latin typeface="Arial" panose="020B0604020202020204" pitchFamily="34" charset="0"/>
              </a:rPr>
              <a:t>los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programas</a:t>
            </a:r>
            <a:r>
              <a:rPr lang="en-US" sz="2000" dirty="0" smtClean="0">
                <a:solidFill>
                  <a:srgbClr val="000000"/>
                </a:solidFill>
                <a:latin typeface="Arial" panose="020B0604020202020204" pitchFamily="34" charset="0"/>
              </a:rPr>
              <a:t> SMP </a:t>
            </a:r>
            <a:r>
              <a:rPr lang="en-US" sz="2000" dirty="0" err="1" smtClean="0">
                <a:solidFill>
                  <a:srgbClr val="000000"/>
                </a:solidFill>
                <a:latin typeface="Arial" panose="020B0604020202020204" pitchFamily="34" charset="0"/>
              </a:rPr>
              <a:t>en</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todos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los</a:t>
            </a:r>
            <a:r>
              <a:rPr lang="en-US" sz="2000" dirty="0" smtClean="0">
                <a:solidFill>
                  <a:srgbClr val="000000"/>
                </a:solidFill>
                <a:latin typeface="Arial" panose="020B0604020202020204" pitchFamily="34" charset="0"/>
              </a:rPr>
              <a:t> 50 </a:t>
            </a:r>
            <a:r>
              <a:rPr lang="en-US" sz="2000" dirty="0" err="1" smtClean="0">
                <a:solidFill>
                  <a:srgbClr val="000000"/>
                </a:solidFill>
                <a:latin typeface="Arial" panose="020B0604020202020204" pitchFamily="34" charset="0"/>
              </a:rPr>
              <a:t>estados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incluyendo</a:t>
            </a:r>
            <a:r>
              <a:rPr lang="en-US" sz="2000" dirty="0" smtClean="0">
                <a:solidFill>
                  <a:srgbClr val="000000"/>
                </a:solidFill>
                <a:latin typeface="Arial" panose="020B0604020202020204" pitchFamily="34" charset="0"/>
              </a:rPr>
              <a:t> </a:t>
            </a:r>
            <a:r>
              <a:rPr lang="en-US" sz="2000" dirty="0">
                <a:solidFill>
                  <a:srgbClr val="000000"/>
                </a:solidFill>
                <a:latin typeface="Arial" panose="020B0604020202020204" pitchFamily="34" charset="0"/>
              </a:rPr>
              <a:t>Washington, D.C., Puerto Rico, Guam, </a:t>
            </a:r>
            <a:r>
              <a:rPr lang="en-US" sz="2000" dirty="0" smtClean="0">
                <a:solidFill>
                  <a:srgbClr val="000000"/>
                </a:solidFill>
                <a:latin typeface="Arial" panose="020B0604020202020204" pitchFamily="34" charset="0"/>
              </a:rPr>
              <a:t>y las Islas </a:t>
            </a:r>
            <a:r>
              <a:rPr lang="en-US" sz="2000" dirty="0" err="1" smtClean="0">
                <a:solidFill>
                  <a:srgbClr val="000000"/>
                </a:solidFill>
                <a:latin typeface="Arial" panose="020B0604020202020204" pitchFamily="34" charset="0"/>
              </a:rPr>
              <a:t>V</a:t>
            </a:r>
            <a:r>
              <a:rPr lang="en-US" sz="2000" dirty="0" err="1" smtClean="0">
                <a:solidFill>
                  <a:srgbClr val="000000"/>
                </a:solidFill>
                <a:latin typeface="Arial" panose="020B0604020202020204" pitchFamily="34" charset="0"/>
                <a:cs typeface="Arial" panose="020B0604020202020204" pitchFamily="34" charset="0"/>
              </a:rPr>
              <a:t>í</a:t>
            </a:r>
            <a:r>
              <a:rPr lang="en-US" sz="2000" dirty="0" err="1" smtClean="0">
                <a:solidFill>
                  <a:srgbClr val="000000"/>
                </a:solidFill>
                <a:latin typeface="Arial" panose="020B0604020202020204" pitchFamily="34" charset="0"/>
              </a:rPr>
              <a:t>rgenes</a:t>
            </a:r>
            <a:r>
              <a:rPr lang="en-US" sz="2000" dirty="0" smtClean="0">
                <a:solidFill>
                  <a:srgbClr val="000000"/>
                </a:solidFill>
                <a:latin typeface="Arial" panose="020B0604020202020204" pitchFamily="34" charset="0"/>
              </a:rPr>
              <a:t>.</a:t>
            </a:r>
            <a:endParaRPr lang="en-US" sz="20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rPr>
              <a:t>ACL </a:t>
            </a:r>
            <a:r>
              <a:rPr lang="en-US" sz="2000" dirty="0" smtClean="0">
                <a:solidFill>
                  <a:srgbClr val="000000"/>
                </a:solidFill>
                <a:latin typeface="Arial" panose="020B0604020202020204" pitchFamily="34" charset="0"/>
              </a:rPr>
              <a:t>y el </a:t>
            </a:r>
            <a:r>
              <a:rPr lang="en-US" sz="2000" dirty="0" err="1" smtClean="0">
                <a:solidFill>
                  <a:srgbClr val="000000"/>
                </a:solidFill>
                <a:latin typeface="Arial" panose="020B0604020202020204" pitchFamily="34" charset="0"/>
              </a:rPr>
              <a:t>Programa</a:t>
            </a:r>
            <a:r>
              <a:rPr lang="en-US" sz="2000" dirty="0" smtClean="0">
                <a:solidFill>
                  <a:srgbClr val="000000"/>
                </a:solidFill>
                <a:latin typeface="Arial" panose="020B0604020202020204" pitchFamily="34" charset="0"/>
              </a:rPr>
              <a:t> SMP </a:t>
            </a:r>
            <a:r>
              <a:rPr lang="en-US" sz="2000" dirty="0" err="1" smtClean="0">
                <a:solidFill>
                  <a:srgbClr val="000000"/>
                </a:solidFill>
                <a:latin typeface="Arial" panose="020B0604020202020204" pitchFamily="34" charset="0"/>
              </a:rPr>
              <a:t>trabajan</a:t>
            </a:r>
            <a:r>
              <a:rPr lang="en-US" sz="2000" dirty="0">
                <a:solidFill>
                  <a:srgbClr val="000000"/>
                </a:solidFill>
                <a:latin typeface="Arial" panose="020B0604020202020204" pitchFamily="34" charset="0"/>
              </a:rPr>
              <a:t> </a:t>
            </a:r>
            <a:r>
              <a:rPr lang="en-US" sz="2000" dirty="0" smtClean="0">
                <a:solidFill>
                  <a:srgbClr val="000000"/>
                </a:solidFill>
                <a:latin typeface="Arial" panose="020B0604020202020204" pitchFamily="34" charset="0"/>
              </a:rPr>
              <a:t>contra el </a:t>
            </a:r>
            <a:r>
              <a:rPr lang="en-US" sz="2000" dirty="0" err="1" smtClean="0">
                <a:solidFill>
                  <a:srgbClr val="000000"/>
                </a:solidFill>
                <a:latin typeface="Arial" panose="020B0604020202020204" pitchFamily="34" charset="0"/>
              </a:rPr>
              <a:t>fraude</a:t>
            </a:r>
            <a:r>
              <a:rPr lang="en-US" sz="2000" dirty="0" smtClean="0">
                <a:solidFill>
                  <a:srgbClr val="000000"/>
                </a:solidFill>
                <a:latin typeface="Arial" panose="020B0604020202020204" pitchFamily="34" charset="0"/>
              </a:rPr>
              <a:t> de Medicare </a:t>
            </a:r>
            <a:r>
              <a:rPr lang="en-US" sz="2000" dirty="0" err="1" smtClean="0">
                <a:solidFill>
                  <a:srgbClr val="000000"/>
                </a:solidFill>
                <a:latin typeface="Arial" panose="020B0604020202020204" pitchFamily="34" charset="0"/>
              </a:rPr>
              <a:t>en</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colaboraci</a:t>
            </a:r>
            <a:r>
              <a:rPr lang="es-MX" altLang="en-US" sz="2000" dirty="0" err="1" smtClean="0">
                <a:solidFill>
                  <a:srgbClr val="000000"/>
                </a:solidFill>
                <a:latin typeface="Arial" panose="020B0604020202020204" pitchFamily="34" charset="0"/>
              </a:rPr>
              <a:t>ó</a:t>
            </a:r>
            <a:r>
              <a:rPr lang="en-US" sz="2000" dirty="0" smtClean="0">
                <a:solidFill>
                  <a:srgbClr val="000000"/>
                </a:solidFill>
                <a:latin typeface="Arial" panose="020B0604020202020204" pitchFamily="34" charset="0"/>
              </a:rPr>
              <a:t>n con el </a:t>
            </a:r>
            <a:r>
              <a:rPr lang="en-US" sz="2000" dirty="0" err="1" smtClean="0">
                <a:solidFill>
                  <a:srgbClr val="000000"/>
                </a:solidFill>
                <a:latin typeface="Arial" panose="020B0604020202020204" pitchFamily="34" charset="0"/>
              </a:rPr>
              <a:t>Departamento</a:t>
            </a:r>
            <a:r>
              <a:rPr lang="en-US" sz="2000" dirty="0" smtClean="0">
                <a:solidFill>
                  <a:srgbClr val="000000"/>
                </a:solidFill>
                <a:latin typeface="Arial" panose="020B0604020202020204" pitchFamily="34" charset="0"/>
              </a:rPr>
              <a:t> de </a:t>
            </a:r>
            <a:r>
              <a:rPr lang="en-US" sz="2000" dirty="0" err="1" smtClean="0">
                <a:solidFill>
                  <a:srgbClr val="000000"/>
                </a:solidFill>
                <a:latin typeface="Arial" panose="020B0604020202020204" pitchFamily="34" charset="0"/>
              </a:rPr>
              <a:t>Salud</a:t>
            </a:r>
            <a:r>
              <a:rPr lang="en-US" sz="2000" dirty="0" smtClean="0">
                <a:solidFill>
                  <a:srgbClr val="000000"/>
                </a:solidFill>
                <a:latin typeface="Arial" panose="020B0604020202020204" pitchFamily="34" charset="0"/>
              </a:rPr>
              <a:t> y </a:t>
            </a:r>
            <a:r>
              <a:rPr lang="en-US" sz="2000" dirty="0" err="1" smtClean="0">
                <a:solidFill>
                  <a:srgbClr val="000000"/>
                </a:solidFill>
                <a:latin typeface="Arial" panose="020B0604020202020204" pitchFamily="34" charset="0"/>
              </a:rPr>
              <a:t>Servicios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Humanos</a:t>
            </a:r>
            <a:r>
              <a:rPr lang="en-US" sz="2000" dirty="0" smtClean="0">
                <a:solidFill>
                  <a:srgbClr val="000000"/>
                </a:solidFill>
                <a:latin typeface="Arial" panose="020B0604020202020204" pitchFamily="34" charset="0"/>
              </a:rPr>
              <a:t> de </a:t>
            </a:r>
            <a:r>
              <a:rPr lang="en-US" sz="2000" dirty="0" err="1" smtClean="0">
                <a:solidFill>
                  <a:srgbClr val="000000"/>
                </a:solidFill>
                <a:latin typeface="Arial" panose="020B0604020202020204" pitchFamily="34" charset="0"/>
              </a:rPr>
              <a:t>los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Estados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Unidos</a:t>
            </a:r>
            <a:r>
              <a:rPr lang="en-US" sz="2000" dirty="0" smtClean="0">
                <a:solidFill>
                  <a:srgbClr val="000000"/>
                </a:solidFill>
                <a:latin typeface="Arial" panose="020B0604020202020204" pitchFamily="34" charset="0"/>
              </a:rPr>
              <a:t> (HHS) y el </a:t>
            </a:r>
            <a:r>
              <a:rPr lang="en-US" sz="2000" dirty="0" err="1" smtClean="0">
                <a:solidFill>
                  <a:srgbClr val="000000"/>
                </a:solidFill>
                <a:latin typeface="Arial" panose="020B0604020202020204" pitchFamily="34" charset="0"/>
              </a:rPr>
              <a:t>Departmento</a:t>
            </a:r>
            <a:r>
              <a:rPr lang="en-US" sz="2000" dirty="0" smtClean="0">
                <a:solidFill>
                  <a:srgbClr val="000000"/>
                </a:solidFill>
                <a:latin typeface="Arial" panose="020B0604020202020204" pitchFamily="34" charset="0"/>
              </a:rPr>
              <a:t> de </a:t>
            </a:r>
            <a:r>
              <a:rPr lang="en-US" sz="2000" dirty="0" err="1" smtClean="0">
                <a:solidFill>
                  <a:srgbClr val="000000"/>
                </a:solidFill>
                <a:latin typeface="Arial" panose="020B0604020202020204" pitchFamily="34" charset="0"/>
              </a:rPr>
              <a:t>Justicia</a:t>
            </a:r>
            <a:r>
              <a:rPr lang="en-US" sz="2000" dirty="0" smtClean="0">
                <a:solidFill>
                  <a:srgbClr val="000000"/>
                </a:solidFill>
                <a:latin typeface="Arial" panose="020B0604020202020204" pitchFamily="34" charset="0"/>
              </a:rPr>
              <a:t> de </a:t>
            </a:r>
            <a:r>
              <a:rPr lang="en-US" sz="2000" dirty="0" err="1" smtClean="0">
                <a:solidFill>
                  <a:srgbClr val="000000"/>
                </a:solidFill>
                <a:latin typeface="Arial" panose="020B0604020202020204" pitchFamily="34" charset="0"/>
              </a:rPr>
              <a:t>los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Estados</a:t>
            </a:r>
            <a:r>
              <a:rPr lang="en-US" sz="2000" dirty="0" smtClean="0">
                <a:solidFill>
                  <a:srgbClr val="000000"/>
                </a:solidFill>
                <a:latin typeface="Arial" panose="020B0604020202020204" pitchFamily="34" charset="0"/>
              </a:rPr>
              <a:t> </a:t>
            </a:r>
            <a:r>
              <a:rPr lang="en-US" sz="2000" dirty="0" err="1" smtClean="0">
                <a:solidFill>
                  <a:srgbClr val="000000"/>
                </a:solidFill>
                <a:latin typeface="Arial" panose="020B0604020202020204" pitchFamily="34" charset="0"/>
              </a:rPr>
              <a:t>Unidos</a:t>
            </a:r>
            <a:r>
              <a:rPr lang="en-US" sz="2000" dirty="0" smtClean="0">
                <a:solidFill>
                  <a:srgbClr val="000000"/>
                </a:solidFill>
                <a:latin typeface="Arial" panose="020B0604020202020204" pitchFamily="34" charset="0"/>
              </a:rPr>
              <a:t> (DOJ).</a:t>
            </a: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084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Ejemplo</a:t>
            </a:r>
            <a:r>
              <a:rPr lang="en-US" altLang="en-US" dirty="0" smtClean="0"/>
              <a:t> de </a:t>
            </a:r>
            <a:r>
              <a:rPr lang="en-US" altLang="en-US" dirty="0" err="1" smtClean="0"/>
              <a:t>fraude</a:t>
            </a:r>
            <a:r>
              <a:rPr lang="en-US" altLang="en-US" dirty="0" smtClean="0"/>
              <a:t> </a:t>
            </a:r>
            <a:r>
              <a:rPr lang="en-US" altLang="en-US" dirty="0" err="1" smtClean="0"/>
              <a:t>en</a:t>
            </a:r>
            <a:r>
              <a:rPr lang="en-US" altLang="en-US" dirty="0" smtClean="0"/>
              <a:t> </a:t>
            </a:r>
            <a:r>
              <a:rPr lang="en-US" altLang="en-US" dirty="0" err="1" smtClean="0"/>
              <a:t>Equipo</a:t>
            </a:r>
            <a:r>
              <a:rPr lang="en-US" altLang="en-US" dirty="0" smtClean="0"/>
              <a:t> </a:t>
            </a:r>
            <a:r>
              <a:rPr lang="en-US" altLang="en-US" dirty="0" err="1" smtClean="0"/>
              <a:t>M</a:t>
            </a:r>
            <a:r>
              <a:rPr lang="en-US" altLang="en-US" dirty="0" err="1"/>
              <a:t>é</a:t>
            </a:r>
            <a:r>
              <a:rPr lang="en-US" altLang="en-US" dirty="0" err="1" smtClean="0"/>
              <a:t>dico</a:t>
            </a:r>
            <a:r>
              <a:rPr lang="en-US" altLang="en-US" dirty="0" smtClean="0"/>
              <a:t> Durable (DME)</a:t>
            </a:r>
            <a:endParaRPr lang="en-US" dirty="0"/>
          </a:p>
        </p:txBody>
      </p:sp>
      <p:sp>
        <p:nvSpPr>
          <p:cNvPr id="3" name="Content Placeholder 2"/>
          <p:cNvSpPr>
            <a:spLocks noGrp="1"/>
          </p:cNvSpPr>
          <p:nvPr>
            <p:ph idx="1"/>
          </p:nvPr>
        </p:nvSpPr>
        <p:spPr>
          <a:xfrm>
            <a:off x="437147" y="1981200"/>
            <a:ext cx="8229600" cy="4106863"/>
          </a:xfrm>
        </p:spPr>
        <p:txBody>
          <a:bodyPr>
            <a:normAutofit fontScale="92500" lnSpcReduction="10000"/>
          </a:bodyPr>
          <a:lstStyle/>
          <a:p>
            <a:pPr>
              <a:lnSpc>
                <a:spcPct val="90000"/>
              </a:lnSpc>
              <a:defRPr/>
            </a:pPr>
            <a:r>
              <a:rPr lang="en-US" altLang="en-US" sz="2600" dirty="0" smtClean="0"/>
              <a:t>Un </a:t>
            </a:r>
            <a:r>
              <a:rPr lang="en-US" altLang="en-US" sz="2600" dirty="0" err="1" smtClean="0"/>
              <a:t>d</a:t>
            </a:r>
            <a:r>
              <a:rPr lang="en-US" altLang="en-US" sz="2600" dirty="0" err="1" smtClean="0">
                <a:latin typeface="Calibri" panose="020F0502020204030204" pitchFamily="34" charset="0"/>
                <a:cs typeface="Calibri" panose="020F0502020204030204" pitchFamily="34" charset="0"/>
              </a:rPr>
              <a:t>í</a:t>
            </a:r>
            <a:r>
              <a:rPr lang="en-US" altLang="en-US" sz="2600" dirty="0" err="1" smtClean="0"/>
              <a:t>a</a:t>
            </a:r>
            <a:r>
              <a:rPr lang="en-US" altLang="en-US" sz="2600" dirty="0" smtClean="0"/>
              <a:t>, </a:t>
            </a:r>
            <a:r>
              <a:rPr lang="en-US" altLang="en-US" sz="2600" dirty="0" err="1" smtClean="0"/>
              <a:t>su</a:t>
            </a:r>
            <a:r>
              <a:rPr lang="en-US" altLang="en-US" sz="2600" dirty="0" smtClean="0"/>
              <a:t> amigo, el </a:t>
            </a:r>
            <a:r>
              <a:rPr lang="en-US" altLang="en-US" sz="2600" dirty="0" err="1" smtClean="0"/>
              <a:t>señor</a:t>
            </a:r>
            <a:r>
              <a:rPr lang="en-US" altLang="en-US" sz="2600" dirty="0" smtClean="0"/>
              <a:t> Gonz</a:t>
            </a:r>
            <a:r>
              <a:rPr lang="en-US" altLang="en-US" sz="2600" dirty="0" smtClean="0">
                <a:latin typeface="Calibri" panose="020F0502020204030204" pitchFamily="34" charset="0"/>
                <a:cs typeface="Calibri" panose="020F0502020204030204" pitchFamily="34" charset="0"/>
              </a:rPr>
              <a:t>á</a:t>
            </a:r>
            <a:r>
              <a:rPr lang="en-US" altLang="en-US" sz="2600" dirty="0" smtClean="0"/>
              <a:t>lez,  </a:t>
            </a:r>
            <a:r>
              <a:rPr lang="en-US" altLang="en-US" sz="2600" dirty="0" err="1" smtClean="0"/>
              <a:t>recibe</a:t>
            </a:r>
            <a:r>
              <a:rPr lang="en-US" altLang="en-US" sz="2600" dirty="0" smtClean="0"/>
              <a:t> </a:t>
            </a:r>
            <a:r>
              <a:rPr lang="en-US" altLang="en-US" sz="2600" dirty="0" err="1" smtClean="0"/>
              <a:t>una</a:t>
            </a:r>
            <a:r>
              <a:rPr lang="en-US" altLang="en-US" sz="2600" dirty="0" smtClean="0"/>
              <a:t> </a:t>
            </a:r>
            <a:r>
              <a:rPr lang="en-US" altLang="en-US" sz="2600" dirty="0" err="1" smtClean="0"/>
              <a:t>llamada</a:t>
            </a:r>
            <a:r>
              <a:rPr lang="en-US" altLang="en-US" sz="2600" dirty="0" smtClean="0"/>
              <a:t> </a:t>
            </a:r>
            <a:r>
              <a:rPr lang="en-US" altLang="en-US" sz="2600" dirty="0" err="1" smtClean="0"/>
              <a:t>donde</a:t>
            </a:r>
            <a:r>
              <a:rPr lang="en-US" altLang="en-US" sz="2600" dirty="0" smtClean="0"/>
              <a:t> le </a:t>
            </a:r>
            <a:r>
              <a:rPr lang="en-US" altLang="en-US" sz="2600" dirty="0" err="1" smtClean="0"/>
              <a:t>mencionan</a:t>
            </a:r>
            <a:r>
              <a:rPr lang="en-US" altLang="en-US" sz="2600" dirty="0" smtClean="0"/>
              <a:t> que son de Medicare y le </a:t>
            </a:r>
            <a:r>
              <a:rPr lang="en-US" altLang="en-US" sz="2600" dirty="0" err="1" smtClean="0"/>
              <a:t>preguntan</a:t>
            </a:r>
            <a:r>
              <a:rPr lang="en-US" altLang="en-US" sz="2600" dirty="0" smtClean="0"/>
              <a:t> </a:t>
            </a:r>
            <a:r>
              <a:rPr lang="en-US" altLang="en-US" sz="2600" dirty="0" err="1" smtClean="0"/>
              <a:t>si</a:t>
            </a:r>
            <a:r>
              <a:rPr lang="en-US" altLang="en-US" sz="2600" dirty="0" smtClean="0"/>
              <a:t> </a:t>
            </a:r>
            <a:r>
              <a:rPr lang="en-US" altLang="en-US" sz="2600" dirty="0" err="1" smtClean="0"/>
              <a:t>tiene</a:t>
            </a:r>
            <a:r>
              <a:rPr lang="en-US" altLang="en-US" sz="2600" dirty="0" smtClean="0"/>
              <a:t> dolor de </a:t>
            </a:r>
            <a:r>
              <a:rPr lang="en-US" altLang="en-US" sz="2600" dirty="0" err="1" smtClean="0"/>
              <a:t>espalda</a:t>
            </a:r>
            <a:r>
              <a:rPr lang="en-US" altLang="en-US" sz="2600" dirty="0" smtClean="0"/>
              <a:t>.</a:t>
            </a:r>
          </a:p>
          <a:p>
            <a:pPr>
              <a:lnSpc>
                <a:spcPct val="90000"/>
              </a:lnSpc>
              <a:defRPr/>
            </a:pPr>
            <a:endParaRPr lang="en-US" altLang="en-US" sz="2600" dirty="0"/>
          </a:p>
          <a:p>
            <a:pPr>
              <a:lnSpc>
                <a:spcPct val="90000"/>
              </a:lnSpc>
              <a:defRPr/>
            </a:pPr>
            <a:r>
              <a:rPr lang="en-US" altLang="en-US" sz="2600" dirty="0" smtClean="0"/>
              <a:t>La persona que llama le dice al </a:t>
            </a:r>
            <a:r>
              <a:rPr lang="en-US" altLang="en-US" sz="2600" dirty="0" err="1" smtClean="0"/>
              <a:t>cque</a:t>
            </a:r>
            <a:r>
              <a:rPr lang="en-US" altLang="en-US" sz="2600" dirty="0" smtClean="0"/>
              <a:t> </a:t>
            </a:r>
            <a:r>
              <a:rPr lang="en-US" altLang="en-US" sz="2600" dirty="0" err="1" smtClean="0"/>
              <a:t>necesitan</a:t>
            </a:r>
            <a:r>
              <a:rPr lang="en-US" altLang="en-US" sz="2600" dirty="0" smtClean="0"/>
              <a:t> </a:t>
            </a:r>
            <a:r>
              <a:rPr lang="en-US" altLang="en-US" sz="2600" dirty="0" err="1" smtClean="0"/>
              <a:t>su</a:t>
            </a:r>
            <a:r>
              <a:rPr lang="en-US" altLang="en-US" sz="2600" dirty="0" smtClean="0"/>
              <a:t> </a:t>
            </a:r>
            <a:r>
              <a:rPr lang="en-US" altLang="en-US" sz="2600" dirty="0" err="1" smtClean="0"/>
              <a:t>n</a:t>
            </a:r>
            <a:r>
              <a:rPr lang="en-US" altLang="en-US" sz="2600" dirty="0" err="1" smtClean="0">
                <a:latin typeface="Calibri" panose="020F0502020204030204" pitchFamily="34" charset="0"/>
                <a:cs typeface="Calibri" panose="020F0502020204030204" pitchFamily="34" charset="0"/>
              </a:rPr>
              <a:t>ú</a:t>
            </a:r>
            <a:r>
              <a:rPr lang="en-US" altLang="en-US" sz="2600" dirty="0" err="1" smtClean="0"/>
              <a:t>mero</a:t>
            </a:r>
            <a:r>
              <a:rPr lang="en-US" altLang="en-US" sz="2600" dirty="0" smtClean="0"/>
              <a:t> de Medicare para </a:t>
            </a:r>
            <a:r>
              <a:rPr lang="en-US" altLang="en-US" sz="2600" dirty="0" err="1" smtClean="0"/>
              <a:t>ofrecerle</a:t>
            </a:r>
            <a:r>
              <a:rPr lang="en-US" altLang="en-US" sz="2600" dirty="0" smtClean="0"/>
              <a:t> </a:t>
            </a:r>
            <a:r>
              <a:rPr lang="en-US" altLang="en-US" sz="2600" dirty="0" err="1" smtClean="0"/>
              <a:t>productos</a:t>
            </a:r>
            <a:r>
              <a:rPr lang="en-US" altLang="en-US" sz="2600" dirty="0" smtClean="0"/>
              <a:t> gratis. La </a:t>
            </a:r>
            <a:r>
              <a:rPr lang="en-US" altLang="en-US" sz="2600" dirty="0" err="1" smtClean="0"/>
              <a:t>siguiente</a:t>
            </a:r>
            <a:r>
              <a:rPr lang="en-US" altLang="en-US" sz="2600" dirty="0" smtClean="0"/>
              <a:t> </a:t>
            </a:r>
            <a:r>
              <a:rPr lang="en-US" altLang="en-US" sz="2600" dirty="0" err="1" smtClean="0"/>
              <a:t>semana</a:t>
            </a:r>
            <a:r>
              <a:rPr lang="en-US" altLang="en-US" sz="2600" dirty="0" smtClean="0"/>
              <a:t>, el </a:t>
            </a:r>
            <a:r>
              <a:rPr lang="en-US" altLang="en-US" sz="2600" dirty="0" err="1" smtClean="0"/>
              <a:t>recibe</a:t>
            </a:r>
            <a:r>
              <a:rPr lang="en-US" altLang="en-US" sz="2600" dirty="0" smtClean="0"/>
              <a:t> un </a:t>
            </a:r>
            <a:r>
              <a:rPr lang="en-US" altLang="en-US" sz="2600" dirty="0" err="1" smtClean="0"/>
              <a:t>soporte</a:t>
            </a:r>
            <a:r>
              <a:rPr lang="en-US" altLang="en-US" sz="2600" dirty="0" smtClean="0"/>
              <a:t> para la </a:t>
            </a:r>
            <a:r>
              <a:rPr lang="en-US" altLang="en-US" sz="2600" dirty="0" err="1" smtClean="0"/>
              <a:t>espalda</a:t>
            </a:r>
            <a:r>
              <a:rPr lang="en-US" altLang="en-US" sz="2600" dirty="0" smtClean="0"/>
              <a:t> que </a:t>
            </a:r>
            <a:r>
              <a:rPr lang="en-US" altLang="en-US" sz="2600" dirty="0" err="1" smtClean="0"/>
              <a:t>su</a:t>
            </a:r>
            <a:r>
              <a:rPr lang="en-US" altLang="en-US" sz="2600" dirty="0" smtClean="0"/>
              <a:t> doctor de </a:t>
            </a:r>
            <a:r>
              <a:rPr lang="en-US" altLang="en-US" sz="2600" dirty="0" err="1" smtClean="0"/>
              <a:t>cabecera</a:t>
            </a:r>
            <a:r>
              <a:rPr lang="en-US" altLang="en-US" sz="2600" dirty="0" smtClean="0"/>
              <a:t> </a:t>
            </a:r>
            <a:r>
              <a:rPr lang="en-US" altLang="en-US" sz="2600" dirty="0" err="1" smtClean="0"/>
              <a:t>nunca</a:t>
            </a:r>
            <a:r>
              <a:rPr lang="en-US" altLang="en-US" sz="2600" dirty="0" smtClean="0"/>
              <a:t> le </a:t>
            </a:r>
            <a:r>
              <a:rPr lang="en-US" altLang="en-US" sz="2600" dirty="0" err="1" smtClean="0"/>
              <a:t>recet</a:t>
            </a:r>
            <a:r>
              <a:rPr lang="en-US" altLang="en-US" sz="2600" dirty="0" err="1" smtClean="0">
                <a:latin typeface="Calibri" panose="020F0502020204030204" pitchFamily="34" charset="0"/>
                <a:cs typeface="Calibri" panose="020F0502020204030204" pitchFamily="34" charset="0"/>
              </a:rPr>
              <a:t>ó</a:t>
            </a:r>
            <a:r>
              <a:rPr lang="en-US" altLang="en-US" sz="2600" dirty="0" smtClean="0"/>
              <a:t> y que </a:t>
            </a:r>
            <a:r>
              <a:rPr lang="en-US" altLang="en-US" sz="2600" dirty="0" err="1" smtClean="0"/>
              <a:t>tampoco</a:t>
            </a:r>
            <a:r>
              <a:rPr lang="en-US" altLang="en-US" sz="2600" dirty="0" smtClean="0"/>
              <a:t> le </a:t>
            </a:r>
            <a:r>
              <a:rPr lang="en-US" altLang="en-US" sz="2600" dirty="0" err="1" smtClean="0"/>
              <a:t>qued</a:t>
            </a:r>
            <a:r>
              <a:rPr lang="en-US" altLang="en-US" sz="2600" dirty="0" err="1" smtClean="0">
                <a:latin typeface="Calibri" panose="020F0502020204030204" pitchFamily="34" charset="0"/>
                <a:cs typeface="Calibri" panose="020F0502020204030204" pitchFamily="34" charset="0"/>
              </a:rPr>
              <a:t>ó</a:t>
            </a:r>
            <a:r>
              <a:rPr lang="en-US" altLang="en-US" sz="2600" dirty="0" smtClean="0"/>
              <a:t>.</a:t>
            </a:r>
          </a:p>
          <a:p>
            <a:pPr>
              <a:lnSpc>
                <a:spcPct val="90000"/>
              </a:lnSpc>
              <a:defRPr/>
            </a:pPr>
            <a:r>
              <a:rPr lang="en-US" altLang="en-US" sz="2600" dirty="0" smtClean="0"/>
              <a:t>Un </a:t>
            </a:r>
            <a:r>
              <a:rPr lang="en-US" altLang="en-US" sz="2600" dirty="0" err="1" smtClean="0"/>
              <a:t>mes</a:t>
            </a:r>
            <a:r>
              <a:rPr lang="en-US" altLang="en-US" sz="2600" dirty="0" smtClean="0"/>
              <a:t> </a:t>
            </a:r>
            <a:r>
              <a:rPr lang="en-US" altLang="en-US" sz="2600" dirty="0" err="1" smtClean="0"/>
              <a:t>despu</a:t>
            </a:r>
            <a:r>
              <a:rPr lang="en-US" altLang="en-US" sz="2600" dirty="0" err="1"/>
              <a:t>é</a:t>
            </a:r>
            <a:r>
              <a:rPr lang="en-US" altLang="en-US" sz="2600" dirty="0" err="1" smtClean="0"/>
              <a:t>s</a:t>
            </a:r>
            <a:r>
              <a:rPr lang="en-US" altLang="en-US" sz="2600" dirty="0" smtClean="0"/>
              <a:t>, </a:t>
            </a:r>
            <a:r>
              <a:rPr lang="en-US" altLang="en-US" sz="2600" dirty="0" err="1" smtClean="0"/>
              <a:t>en</a:t>
            </a:r>
            <a:r>
              <a:rPr lang="en-US" altLang="en-US" sz="2600" dirty="0" smtClean="0"/>
              <a:t> </a:t>
            </a:r>
            <a:r>
              <a:rPr lang="en-US" altLang="en-US" sz="2600" dirty="0" err="1" smtClean="0"/>
              <a:t>su</a:t>
            </a:r>
            <a:r>
              <a:rPr lang="en-US" altLang="en-US" sz="2600" dirty="0" smtClean="0"/>
              <a:t> MSN, el </a:t>
            </a:r>
            <a:r>
              <a:rPr lang="en-US" altLang="en-US" sz="2600" dirty="0" err="1"/>
              <a:t>señor</a:t>
            </a:r>
            <a:r>
              <a:rPr lang="en-US" altLang="en-US" sz="2600" dirty="0"/>
              <a:t> Gonz</a:t>
            </a:r>
            <a:r>
              <a:rPr lang="en-US" altLang="en-US" sz="2600" dirty="0">
                <a:latin typeface="Calibri" panose="020F0502020204030204" pitchFamily="34" charset="0"/>
                <a:cs typeface="Calibri" panose="020F0502020204030204" pitchFamily="34" charset="0"/>
              </a:rPr>
              <a:t>á</a:t>
            </a:r>
            <a:r>
              <a:rPr lang="en-US" altLang="en-US" sz="2600" dirty="0"/>
              <a:t>lez </a:t>
            </a:r>
            <a:r>
              <a:rPr lang="en-US" altLang="en-US" sz="2600" dirty="0" err="1" smtClean="0"/>
              <a:t>mir</a:t>
            </a:r>
            <a:r>
              <a:rPr lang="en-US" altLang="en-US" sz="2600" dirty="0" err="1" smtClean="0">
                <a:latin typeface="Calibri" panose="020F0502020204030204" pitchFamily="34" charset="0"/>
                <a:cs typeface="Calibri" panose="020F0502020204030204" pitchFamily="34" charset="0"/>
              </a:rPr>
              <a:t>ó</a:t>
            </a:r>
            <a:r>
              <a:rPr lang="en-US" altLang="en-US" sz="2600" dirty="0" smtClean="0"/>
              <a:t> un cargo de Medicare </a:t>
            </a:r>
            <a:r>
              <a:rPr lang="en-US" altLang="en-US" sz="2600" dirty="0" err="1" smtClean="0"/>
              <a:t>por</a:t>
            </a:r>
            <a:r>
              <a:rPr lang="en-US" altLang="en-US" sz="2600" dirty="0" smtClean="0"/>
              <a:t> </a:t>
            </a:r>
            <a:r>
              <a:rPr lang="en-US" altLang="en-US" sz="2600" dirty="0" err="1" smtClean="0"/>
              <a:t>arriba</a:t>
            </a:r>
            <a:r>
              <a:rPr lang="en-US" altLang="en-US" sz="2600" dirty="0" smtClean="0"/>
              <a:t> de </a:t>
            </a:r>
            <a:r>
              <a:rPr lang="en-US" altLang="en-US" sz="2600" dirty="0"/>
              <a:t>$1000. </a:t>
            </a:r>
          </a:p>
          <a:p>
            <a:pPr>
              <a:lnSpc>
                <a:spcPct val="90000"/>
              </a:lnSpc>
              <a:defRPr/>
            </a:pPr>
            <a:endParaRPr lang="en-US" altLang="en-US" sz="2600" dirty="0" smtClean="0"/>
          </a:p>
          <a:p>
            <a:pPr>
              <a:lnSpc>
                <a:spcPct val="90000"/>
              </a:lnSpc>
              <a:defRPr/>
            </a:pPr>
            <a:r>
              <a:rPr lang="en-US" altLang="en-US" sz="2400" dirty="0" smtClean="0">
                <a:latin typeface="Leelawadee" panose="020B0502040204020203" pitchFamily="34" charset="-34"/>
                <a:cs typeface="Leelawadee" panose="020B0502040204020203" pitchFamily="34" charset="-34"/>
              </a:rPr>
              <a:t>¿</a:t>
            </a:r>
            <a:r>
              <a:rPr lang="en-US" altLang="en-US" sz="2600" dirty="0" err="1" smtClean="0"/>
              <a:t>Qu</a:t>
            </a:r>
            <a:r>
              <a:rPr lang="en-US" altLang="en-US" sz="2600" dirty="0" err="1"/>
              <a:t>é</a:t>
            </a:r>
            <a:r>
              <a:rPr lang="en-US" altLang="en-US" sz="2600" dirty="0" smtClean="0"/>
              <a:t> le </a:t>
            </a:r>
            <a:r>
              <a:rPr lang="en-US" altLang="en-US" sz="2600" dirty="0" err="1" smtClean="0"/>
              <a:t>dir</a:t>
            </a:r>
            <a:r>
              <a:rPr lang="en-US" altLang="en-US" sz="2600" dirty="0" err="1" smtClean="0">
                <a:latin typeface="Calibri" panose="020F0502020204030204" pitchFamily="34" charset="0"/>
                <a:cs typeface="Calibri" panose="020F0502020204030204" pitchFamily="34" charset="0"/>
              </a:rPr>
              <a:t>í</a:t>
            </a:r>
            <a:r>
              <a:rPr lang="en-US" altLang="en-US" sz="2600" dirty="0" err="1" smtClean="0"/>
              <a:t>a</a:t>
            </a:r>
            <a:r>
              <a:rPr lang="en-US" altLang="en-US" sz="2600" dirty="0" smtClean="0"/>
              <a:t> </a:t>
            </a:r>
            <a:r>
              <a:rPr lang="en-US" altLang="en-US" sz="2600" dirty="0" err="1" smtClean="0"/>
              <a:t>usted</a:t>
            </a:r>
            <a:r>
              <a:rPr lang="en-US" altLang="en-US" sz="2600" dirty="0" smtClean="0"/>
              <a:t> al </a:t>
            </a:r>
            <a:r>
              <a:rPr lang="en-US" altLang="en-US" sz="2600" dirty="0" err="1"/>
              <a:t>señor</a:t>
            </a:r>
            <a:r>
              <a:rPr lang="en-US" altLang="en-US" sz="2600" dirty="0"/>
              <a:t> </a:t>
            </a:r>
            <a:r>
              <a:rPr lang="en-US" altLang="en-US" sz="2600" dirty="0" smtClean="0"/>
              <a:t>Gonz</a:t>
            </a:r>
            <a:r>
              <a:rPr lang="en-US" altLang="en-US" sz="2600" dirty="0" smtClean="0">
                <a:latin typeface="Calibri" panose="020F0502020204030204" pitchFamily="34" charset="0"/>
                <a:cs typeface="Calibri" panose="020F0502020204030204" pitchFamily="34" charset="0"/>
              </a:rPr>
              <a:t>á</a:t>
            </a:r>
            <a:r>
              <a:rPr lang="en-US" altLang="en-US" sz="2600" dirty="0" smtClean="0"/>
              <a:t>lez?</a:t>
            </a:r>
            <a:r>
              <a:rPr lang="en-US" altLang="en-US" sz="2800" dirty="0" smtClean="0"/>
              <a:t> </a:t>
            </a:r>
          </a:p>
        </p:txBody>
      </p:sp>
    </p:spTree>
    <p:extLst>
      <p:ext uri="{BB962C8B-B14F-4D97-AF65-F5344CB8AC3E}">
        <p14:creationId xmlns:p14="http://schemas.microsoft.com/office/powerpoint/2010/main" val="834087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Ejemplo</a:t>
            </a:r>
            <a:r>
              <a:rPr lang="en-US" altLang="en-US" dirty="0" smtClean="0"/>
              <a:t> de </a:t>
            </a:r>
            <a:r>
              <a:rPr lang="en-US" altLang="en-US" dirty="0" err="1" smtClean="0"/>
              <a:t>fraude</a:t>
            </a:r>
            <a:r>
              <a:rPr lang="en-US" altLang="en-US" dirty="0" smtClean="0"/>
              <a:t> </a:t>
            </a:r>
            <a:r>
              <a:rPr lang="en-US" altLang="en-US" dirty="0" err="1" smtClean="0"/>
              <a:t>en</a:t>
            </a:r>
            <a:r>
              <a:rPr lang="en-US" altLang="en-US" dirty="0" smtClean="0"/>
              <a:t> el </a:t>
            </a:r>
            <a:r>
              <a:rPr lang="en-US" altLang="en-US" dirty="0" err="1" smtClean="0"/>
              <a:t>Cuidado</a:t>
            </a:r>
            <a:r>
              <a:rPr lang="en-US" altLang="en-US" dirty="0" smtClean="0"/>
              <a:t> </a:t>
            </a:r>
            <a:r>
              <a:rPr lang="en-US" altLang="en-US" dirty="0" err="1" smtClean="0"/>
              <a:t>M</a:t>
            </a:r>
            <a:r>
              <a:rPr lang="en-US" altLang="en-US" dirty="0" err="1"/>
              <a:t>é</a:t>
            </a:r>
            <a:r>
              <a:rPr lang="en-US" altLang="en-US" dirty="0" err="1" smtClean="0"/>
              <a:t>dico</a:t>
            </a:r>
            <a:r>
              <a:rPr lang="en-US" altLang="en-US" dirty="0" smtClean="0"/>
              <a:t> </a:t>
            </a:r>
            <a:r>
              <a:rPr lang="en-US" altLang="en-US" dirty="0" err="1" smtClean="0"/>
              <a:t>en</a:t>
            </a:r>
            <a:r>
              <a:rPr lang="en-US" altLang="en-US" dirty="0" smtClean="0"/>
              <a:t> la Casa.</a:t>
            </a:r>
            <a:endParaRPr lang="en-US" dirty="0"/>
          </a:p>
        </p:txBody>
      </p:sp>
      <p:sp>
        <p:nvSpPr>
          <p:cNvPr id="3" name="Content Placeholder 2"/>
          <p:cNvSpPr>
            <a:spLocks noGrp="1"/>
          </p:cNvSpPr>
          <p:nvPr>
            <p:ph idx="1"/>
          </p:nvPr>
        </p:nvSpPr>
        <p:spPr>
          <a:xfrm>
            <a:off x="457200" y="1981200"/>
            <a:ext cx="8229600" cy="4106863"/>
          </a:xfrm>
        </p:spPr>
        <p:txBody>
          <a:bodyPr>
            <a:normAutofit fontScale="92500"/>
          </a:bodyPr>
          <a:lstStyle/>
          <a:p>
            <a:r>
              <a:rPr lang="en-US" altLang="en-US" sz="2800" dirty="0" smtClean="0"/>
              <a:t>Para </a:t>
            </a:r>
            <a:r>
              <a:rPr lang="en-US" altLang="en-US" sz="2800" dirty="0" err="1" smtClean="0"/>
              <a:t>justificar</a:t>
            </a:r>
            <a:r>
              <a:rPr lang="en-US" altLang="en-US" sz="2800" dirty="0" smtClean="0"/>
              <a:t> el </a:t>
            </a:r>
            <a:r>
              <a:rPr lang="en-US" altLang="en-US" sz="2800" dirty="0" err="1" smtClean="0"/>
              <a:t>cobro</a:t>
            </a:r>
            <a:r>
              <a:rPr lang="en-US" altLang="en-US" sz="2800" dirty="0" smtClean="0"/>
              <a:t> de </a:t>
            </a:r>
            <a:r>
              <a:rPr lang="en-US" altLang="en-US" sz="2800" dirty="0" err="1" smtClean="0"/>
              <a:t>una</a:t>
            </a:r>
            <a:r>
              <a:rPr lang="en-US" altLang="en-US" sz="2800" dirty="0" smtClean="0"/>
              <a:t> </a:t>
            </a:r>
            <a:r>
              <a:rPr lang="en-US" altLang="en-US" sz="2800" dirty="0" err="1" smtClean="0"/>
              <a:t>enfermera</a:t>
            </a:r>
            <a:r>
              <a:rPr lang="en-US" altLang="en-US" sz="2800" dirty="0" smtClean="0"/>
              <a:t> de </a:t>
            </a:r>
            <a:r>
              <a:rPr lang="en-US" altLang="en-US" sz="2800" dirty="0" err="1" smtClean="0"/>
              <a:t>cuidado</a:t>
            </a:r>
            <a:r>
              <a:rPr lang="en-US" altLang="en-US" sz="2800" dirty="0" smtClean="0"/>
              <a:t> de </a:t>
            </a:r>
            <a:r>
              <a:rPr lang="en-US" altLang="en-US" sz="2800" dirty="0" err="1" smtClean="0"/>
              <a:t>salud</a:t>
            </a:r>
            <a:r>
              <a:rPr lang="en-US" altLang="en-US" sz="2800" dirty="0" smtClean="0"/>
              <a:t> </a:t>
            </a:r>
            <a:r>
              <a:rPr lang="en-US" altLang="en-US" sz="2800" dirty="0" err="1" smtClean="0"/>
              <a:t>en</a:t>
            </a:r>
            <a:r>
              <a:rPr lang="en-US" altLang="en-US" sz="2800" dirty="0" smtClean="0"/>
              <a:t> la casa, un doctor (que no </a:t>
            </a:r>
            <a:r>
              <a:rPr lang="en-US" altLang="en-US" sz="2800" dirty="0" err="1" smtClean="0"/>
              <a:t>es</a:t>
            </a:r>
            <a:r>
              <a:rPr lang="en-US" altLang="en-US" sz="2800" dirty="0" smtClean="0"/>
              <a:t> el doctor de </a:t>
            </a:r>
            <a:r>
              <a:rPr lang="en-US" altLang="en-US" sz="2800" dirty="0" err="1" smtClean="0"/>
              <a:t>cabecera</a:t>
            </a:r>
            <a:r>
              <a:rPr lang="en-US" altLang="en-US" sz="2800" dirty="0" smtClean="0"/>
              <a:t>) </a:t>
            </a:r>
            <a:r>
              <a:rPr lang="en-US" altLang="en-US" sz="2800" dirty="0" err="1" smtClean="0"/>
              <a:t>certifica</a:t>
            </a:r>
            <a:r>
              <a:rPr lang="en-US" altLang="en-US" sz="2800" dirty="0" smtClean="0"/>
              <a:t> de </a:t>
            </a:r>
            <a:r>
              <a:rPr lang="en-US" altLang="en-US" sz="2800" dirty="0" err="1" smtClean="0"/>
              <a:t>manera</a:t>
            </a:r>
            <a:r>
              <a:rPr lang="en-US" altLang="en-US" sz="2800" dirty="0" smtClean="0"/>
              <a:t> falsa que el </a:t>
            </a:r>
            <a:r>
              <a:rPr lang="en-US" altLang="en-US" sz="2800" dirty="0" err="1" smtClean="0"/>
              <a:t>beneficiario</a:t>
            </a:r>
            <a:r>
              <a:rPr lang="en-US" altLang="en-US" sz="2800" dirty="0" smtClean="0"/>
              <a:t> </a:t>
            </a:r>
            <a:r>
              <a:rPr lang="en-US" altLang="en-US" sz="2800" dirty="0" err="1" smtClean="0"/>
              <a:t>es</a:t>
            </a:r>
            <a:r>
              <a:rPr lang="en-US" altLang="en-US" sz="2800" dirty="0" smtClean="0"/>
              <a:t> </a:t>
            </a:r>
            <a:r>
              <a:rPr lang="en-US" altLang="en-US" sz="2800" dirty="0" err="1" smtClean="0"/>
              <a:t>una</a:t>
            </a:r>
            <a:r>
              <a:rPr lang="en-US" altLang="en-US" sz="2800" dirty="0" smtClean="0"/>
              <a:t> persona con diabetes que </a:t>
            </a:r>
            <a:r>
              <a:rPr lang="en-US" altLang="en-US" sz="2800" dirty="0" err="1" smtClean="0"/>
              <a:t>depende</a:t>
            </a:r>
            <a:r>
              <a:rPr lang="en-US" altLang="en-US" sz="2800" dirty="0" smtClean="0"/>
              <a:t> de </a:t>
            </a:r>
            <a:r>
              <a:rPr lang="en-US" altLang="en-US" sz="2800" dirty="0" err="1" smtClean="0"/>
              <a:t>insulina</a:t>
            </a:r>
            <a:r>
              <a:rPr lang="en-US" altLang="en-US" sz="2800" dirty="0" smtClean="0"/>
              <a:t> y </a:t>
            </a:r>
            <a:r>
              <a:rPr lang="en-US" altLang="en-US" sz="2800" dirty="0" err="1" smtClean="0"/>
              <a:t>es</a:t>
            </a:r>
            <a:r>
              <a:rPr lang="en-US" altLang="en-US" sz="2800" dirty="0" smtClean="0"/>
              <a:t> </a:t>
            </a:r>
            <a:r>
              <a:rPr lang="en-US" altLang="en-US" sz="2800" dirty="0" err="1" smtClean="0"/>
              <a:t>incapaz</a:t>
            </a:r>
            <a:r>
              <a:rPr lang="en-US" altLang="en-US" sz="2800" dirty="0" smtClean="0"/>
              <a:t> de </a:t>
            </a:r>
            <a:r>
              <a:rPr lang="en-US" altLang="en-US" sz="2800" dirty="0" err="1" smtClean="0"/>
              <a:t>inyectarse</a:t>
            </a:r>
            <a:r>
              <a:rPr lang="en-US" altLang="en-US" sz="2800" dirty="0" smtClean="0"/>
              <a:t> </a:t>
            </a:r>
            <a:r>
              <a:rPr lang="en-US" altLang="en-US" sz="2800" dirty="0" err="1" smtClean="0"/>
              <a:t>por</a:t>
            </a:r>
            <a:r>
              <a:rPr lang="en-US" altLang="en-US" sz="2800" dirty="0" smtClean="0"/>
              <a:t> </a:t>
            </a:r>
            <a:r>
              <a:rPr lang="en-US" altLang="en-US" sz="2800" dirty="0" err="1" smtClean="0"/>
              <a:t>su</a:t>
            </a:r>
            <a:r>
              <a:rPr lang="en-US" altLang="en-US" sz="2800" dirty="0" smtClean="0"/>
              <a:t> </a:t>
            </a:r>
            <a:r>
              <a:rPr lang="en-US" altLang="en-US" sz="2800" dirty="0" err="1" smtClean="0"/>
              <a:t>cuenta</a:t>
            </a:r>
            <a:r>
              <a:rPr lang="en-US" altLang="en-US" sz="2800" dirty="0" smtClean="0"/>
              <a:t>.</a:t>
            </a:r>
            <a:endParaRPr lang="en-US" altLang="en-US" sz="2800" dirty="0"/>
          </a:p>
          <a:p>
            <a:endParaRPr lang="en-US" altLang="en-US" sz="2800" dirty="0"/>
          </a:p>
          <a:p>
            <a:r>
              <a:rPr lang="en-US" altLang="en-US" sz="2800" dirty="0" smtClean="0">
                <a:latin typeface="Leelawadee" panose="020B0502040204020203" pitchFamily="34" charset="-34"/>
                <a:cs typeface="Leelawadee" panose="020B0502040204020203" pitchFamily="34" charset="-34"/>
              </a:rPr>
              <a:t>¿</a:t>
            </a:r>
            <a:r>
              <a:rPr lang="en-US" altLang="en-US" sz="2800" dirty="0" err="1" smtClean="0"/>
              <a:t>Qu</a:t>
            </a:r>
            <a:r>
              <a:rPr lang="en-US" altLang="en-US" sz="2800" dirty="0" err="1"/>
              <a:t>é</a:t>
            </a:r>
            <a:r>
              <a:rPr lang="en-US" altLang="en-US" sz="2800" dirty="0" smtClean="0"/>
              <a:t> </a:t>
            </a:r>
            <a:r>
              <a:rPr lang="en-US" altLang="en-US" sz="2800" dirty="0" err="1" smtClean="0"/>
              <a:t>es</a:t>
            </a:r>
            <a:r>
              <a:rPr lang="en-US" altLang="en-US" sz="2800" dirty="0" smtClean="0"/>
              <a:t> lo que </a:t>
            </a:r>
            <a:r>
              <a:rPr lang="en-US" altLang="en-US" sz="2800" dirty="0" err="1" smtClean="0"/>
              <a:t>tenemos</a:t>
            </a:r>
            <a:r>
              <a:rPr lang="en-US" altLang="en-US" sz="2800" dirty="0" smtClean="0"/>
              <a:t> que </a:t>
            </a:r>
            <a:r>
              <a:rPr lang="en-US" altLang="en-US" sz="2800" dirty="0" err="1" smtClean="0"/>
              <a:t>tener</a:t>
            </a:r>
            <a:r>
              <a:rPr lang="en-US" altLang="en-US" sz="2800" dirty="0" smtClean="0"/>
              <a:t> </a:t>
            </a:r>
            <a:r>
              <a:rPr lang="en-US" altLang="en-US" sz="2800" dirty="0" err="1" smtClean="0"/>
              <a:t>en</a:t>
            </a:r>
            <a:r>
              <a:rPr lang="en-US" altLang="en-US" sz="2800" dirty="0" smtClean="0"/>
              <a:t> </a:t>
            </a:r>
            <a:r>
              <a:rPr lang="en-US" altLang="en-US" sz="2800" dirty="0" err="1" smtClean="0"/>
              <a:t>cuenta</a:t>
            </a:r>
            <a:r>
              <a:rPr lang="en-US" altLang="en-US" sz="2800" dirty="0" smtClean="0"/>
              <a:t> para </a:t>
            </a:r>
            <a:r>
              <a:rPr lang="en-US" altLang="en-US" sz="2800" dirty="0" err="1" smtClean="0"/>
              <a:t>prevenir</a:t>
            </a:r>
            <a:r>
              <a:rPr lang="en-US" altLang="en-US" sz="2800" dirty="0" smtClean="0"/>
              <a:t> </a:t>
            </a:r>
            <a:r>
              <a:rPr lang="en-US" altLang="en-US" sz="2800" dirty="0" err="1" smtClean="0"/>
              <a:t>esto</a:t>
            </a:r>
            <a:r>
              <a:rPr lang="en-US" altLang="en-US" sz="2800" dirty="0" smtClean="0"/>
              <a:t>?</a:t>
            </a:r>
          </a:p>
          <a:p>
            <a:r>
              <a:rPr lang="en-US" altLang="en-US" sz="2800" dirty="0" smtClean="0">
                <a:latin typeface="Leelawadee" panose="020B0502040204020203" pitchFamily="34" charset="-34"/>
                <a:cs typeface="Leelawadee" panose="020B0502040204020203" pitchFamily="34" charset="-34"/>
              </a:rPr>
              <a:t>¿</a:t>
            </a:r>
            <a:r>
              <a:rPr lang="en-US" altLang="en-US" sz="2800" dirty="0" err="1" smtClean="0"/>
              <a:t>C</a:t>
            </a:r>
            <a:r>
              <a:rPr lang="en-US" altLang="en-US" sz="2800" dirty="0" err="1" smtClean="0">
                <a:latin typeface="Calibri" panose="020F0502020204030204" pitchFamily="34" charset="0"/>
                <a:cs typeface="Calibri" panose="020F0502020204030204" pitchFamily="34" charset="0"/>
              </a:rPr>
              <a:t>ó</a:t>
            </a:r>
            <a:r>
              <a:rPr lang="en-US" altLang="en-US" sz="2800" dirty="0" err="1" smtClean="0"/>
              <a:t>mo</a:t>
            </a:r>
            <a:r>
              <a:rPr lang="en-US" altLang="en-US" sz="2800" dirty="0" smtClean="0"/>
              <a:t> </a:t>
            </a:r>
            <a:r>
              <a:rPr lang="en-US" altLang="en-US" sz="2800" dirty="0" err="1" smtClean="0"/>
              <a:t>podemos</a:t>
            </a:r>
            <a:r>
              <a:rPr lang="en-US" altLang="en-US" sz="2800" dirty="0" smtClean="0"/>
              <a:t> </a:t>
            </a:r>
            <a:r>
              <a:rPr lang="en-US" altLang="en-US" sz="2800" dirty="0" err="1" smtClean="0"/>
              <a:t>detectar</a:t>
            </a:r>
            <a:r>
              <a:rPr lang="en-US" altLang="en-US" sz="2800" dirty="0" smtClean="0"/>
              <a:t> </a:t>
            </a:r>
            <a:r>
              <a:rPr lang="en-US" altLang="en-US" sz="2800" dirty="0" err="1" smtClean="0"/>
              <a:t>este</a:t>
            </a:r>
            <a:r>
              <a:rPr lang="en-US" altLang="en-US" sz="2800" dirty="0" smtClean="0"/>
              <a:t> </a:t>
            </a:r>
            <a:r>
              <a:rPr lang="en-US" altLang="en-US" sz="2800" dirty="0" err="1" smtClean="0"/>
              <a:t>fraude</a:t>
            </a:r>
            <a:r>
              <a:rPr lang="en-US" altLang="en-US" sz="2800" dirty="0" smtClean="0"/>
              <a:t>?</a:t>
            </a:r>
            <a:endParaRPr lang="en-US" altLang="en-US" sz="2800" dirty="0"/>
          </a:p>
          <a:p>
            <a:pPr marL="0" indent="0">
              <a:buNone/>
            </a:pPr>
            <a:endParaRPr lang="en-US" dirty="0"/>
          </a:p>
        </p:txBody>
      </p:sp>
    </p:spTree>
    <p:extLst>
      <p:ext uri="{BB962C8B-B14F-4D97-AF65-F5344CB8AC3E}">
        <p14:creationId xmlns:p14="http://schemas.microsoft.com/office/powerpoint/2010/main" val="2895292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3400419"/>
              </p:ext>
            </p:extLst>
          </p:nvPr>
        </p:nvGraphicFramePr>
        <p:xfrm>
          <a:off x="457200" y="533400"/>
          <a:ext cx="8229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fontScale="92500" lnSpcReduction="20000"/>
          </a:bodyPr>
          <a:lstStyle/>
          <a:p>
            <a:r>
              <a:rPr lang="en-US" dirty="0" smtClean="0"/>
              <a:t>Si </a:t>
            </a:r>
            <a:r>
              <a:rPr lang="en-US" dirty="0" err="1" smtClean="0"/>
              <a:t>usted</a:t>
            </a:r>
            <a:r>
              <a:rPr lang="en-US" dirty="0" smtClean="0"/>
              <a:t> </a:t>
            </a:r>
            <a:r>
              <a:rPr lang="en-US" dirty="0" err="1" smtClean="0"/>
              <a:t>necesita</a:t>
            </a:r>
            <a:r>
              <a:rPr lang="en-US" dirty="0" smtClean="0"/>
              <a:t> </a:t>
            </a:r>
            <a:r>
              <a:rPr lang="en-US" dirty="0" err="1" smtClean="0"/>
              <a:t>servicios</a:t>
            </a:r>
            <a:r>
              <a:rPr lang="en-US" dirty="0" smtClean="0"/>
              <a:t> </a:t>
            </a:r>
            <a:r>
              <a:rPr lang="en-US" dirty="0" err="1" smtClean="0"/>
              <a:t>médicos</a:t>
            </a:r>
            <a:r>
              <a:rPr lang="en-US" dirty="0" smtClean="0"/>
              <a:t> o </a:t>
            </a:r>
            <a:r>
              <a:rPr lang="en-US" dirty="0" err="1" smtClean="0"/>
              <a:t>equipo</a:t>
            </a:r>
            <a:r>
              <a:rPr lang="en-US" dirty="0" smtClean="0"/>
              <a:t> </a:t>
            </a:r>
            <a:r>
              <a:rPr lang="en-US" dirty="0" err="1" smtClean="0"/>
              <a:t>médico</a:t>
            </a:r>
            <a:r>
              <a:rPr lang="en-US" dirty="0" smtClean="0"/>
              <a:t>, </a:t>
            </a:r>
            <a:r>
              <a:rPr lang="en-US" dirty="0" err="1" smtClean="0"/>
              <a:t>usted</a:t>
            </a:r>
            <a:r>
              <a:rPr lang="en-US" dirty="0" smtClean="0"/>
              <a:t> y </a:t>
            </a:r>
            <a:r>
              <a:rPr lang="en-US" dirty="0" err="1" smtClean="0"/>
              <a:t>su</a:t>
            </a:r>
            <a:r>
              <a:rPr lang="en-US" dirty="0" smtClean="0"/>
              <a:t> doctor </a:t>
            </a:r>
            <a:r>
              <a:rPr lang="en-US" dirty="0" err="1" smtClean="0"/>
              <a:t>pueden</a:t>
            </a:r>
            <a:r>
              <a:rPr lang="en-US" dirty="0" smtClean="0"/>
              <a:t> </a:t>
            </a:r>
            <a:r>
              <a:rPr lang="en-US" dirty="0" err="1" smtClean="0"/>
              <a:t>tomar</a:t>
            </a:r>
            <a:r>
              <a:rPr lang="en-US" dirty="0" smtClean="0"/>
              <a:t> </a:t>
            </a:r>
            <a:r>
              <a:rPr lang="en-US" dirty="0" err="1" smtClean="0"/>
              <a:t>esa</a:t>
            </a:r>
            <a:r>
              <a:rPr lang="en-US" dirty="0" smtClean="0"/>
              <a:t> decisi</a:t>
            </a:r>
            <a:r>
              <a:rPr lang="en-US" dirty="0" smtClean="0">
                <a:latin typeface="Calibri" panose="020F0502020204030204" pitchFamily="34" charset="0"/>
                <a:cs typeface="Calibri" panose="020F0502020204030204" pitchFamily="34" charset="0"/>
              </a:rPr>
              <a:t>o</a:t>
            </a:r>
            <a:r>
              <a:rPr lang="en-US" dirty="0" smtClean="0"/>
              <a:t>n. Su doctor </a:t>
            </a:r>
            <a:r>
              <a:rPr lang="en-US" dirty="0" err="1" smtClean="0"/>
              <a:t>conoce</a:t>
            </a:r>
            <a:r>
              <a:rPr lang="en-US" dirty="0" smtClean="0"/>
              <a:t> </a:t>
            </a:r>
            <a:r>
              <a:rPr lang="en-US" dirty="0" err="1" smtClean="0"/>
              <a:t>sus</a:t>
            </a:r>
            <a:r>
              <a:rPr lang="en-US" dirty="0" smtClean="0"/>
              <a:t> </a:t>
            </a:r>
            <a:r>
              <a:rPr lang="en-US" dirty="0" err="1" smtClean="0"/>
              <a:t>necesidades</a:t>
            </a:r>
            <a:r>
              <a:rPr lang="en-US" dirty="0" smtClean="0"/>
              <a:t> de </a:t>
            </a:r>
            <a:r>
              <a:rPr lang="en-US" dirty="0" err="1" smtClean="0"/>
              <a:t>salud</a:t>
            </a:r>
            <a:r>
              <a:rPr lang="en-US" dirty="0" smtClean="0"/>
              <a:t>.</a:t>
            </a:r>
            <a:endParaRPr lang="en-US" dirty="0"/>
          </a:p>
          <a:p>
            <a:r>
              <a:rPr lang="en-US" dirty="0" smtClean="0"/>
              <a:t>Solo de </a:t>
            </a:r>
            <a:r>
              <a:rPr lang="en-US" dirty="0" err="1" smtClean="0"/>
              <a:t>su</a:t>
            </a:r>
            <a:r>
              <a:rPr lang="en-US" dirty="0" smtClean="0"/>
              <a:t> </a:t>
            </a:r>
            <a:r>
              <a:rPr lang="en-US" dirty="0" err="1" smtClean="0"/>
              <a:t>n</a:t>
            </a:r>
            <a:r>
              <a:rPr lang="en-US" dirty="0" err="1" smtClean="0">
                <a:latin typeface="Calibri" panose="020F0502020204030204" pitchFamily="34" charset="0"/>
                <a:cs typeface="Calibri" panose="020F0502020204030204" pitchFamily="34" charset="0"/>
              </a:rPr>
              <a:t>ú</a:t>
            </a:r>
            <a:r>
              <a:rPr lang="en-US" dirty="0" err="1" smtClean="0"/>
              <a:t>mero</a:t>
            </a:r>
            <a:r>
              <a:rPr lang="en-US" dirty="0" smtClean="0"/>
              <a:t> de Medicare a </a:t>
            </a:r>
            <a:r>
              <a:rPr lang="en-US" dirty="0" err="1" smtClean="0"/>
              <a:t>su</a:t>
            </a:r>
            <a:r>
              <a:rPr lang="en-US" dirty="0" smtClean="0"/>
              <a:t> doctor de </a:t>
            </a:r>
            <a:r>
              <a:rPr lang="en-US" dirty="0" err="1" smtClean="0"/>
              <a:t>cabecera</a:t>
            </a:r>
            <a:r>
              <a:rPr lang="en-US" dirty="0" smtClean="0"/>
              <a:t>.</a:t>
            </a:r>
            <a:endParaRPr lang="en-US" dirty="0"/>
          </a:p>
          <a:p>
            <a:r>
              <a:rPr lang="en-US" dirty="0" smtClean="0"/>
              <a:t>El doctor de </a:t>
            </a:r>
            <a:r>
              <a:rPr lang="en-US" dirty="0" err="1" smtClean="0"/>
              <a:t>cabecera</a:t>
            </a:r>
            <a:r>
              <a:rPr lang="en-US" dirty="0" smtClean="0"/>
              <a:t> que le </a:t>
            </a:r>
            <a:r>
              <a:rPr lang="en-US" dirty="0" err="1" smtClean="0"/>
              <a:t>corresponde</a:t>
            </a:r>
            <a:r>
              <a:rPr lang="en-US" dirty="0" smtClean="0"/>
              <a:t> a </a:t>
            </a:r>
            <a:r>
              <a:rPr lang="en-US" dirty="0" err="1" smtClean="0"/>
              <a:t>usted</a:t>
            </a:r>
            <a:r>
              <a:rPr lang="en-US" dirty="0" smtClean="0"/>
              <a:t>, le </a:t>
            </a:r>
            <a:r>
              <a:rPr lang="en-US" dirty="0" err="1" smtClean="0"/>
              <a:t>escribir</a:t>
            </a:r>
            <a:r>
              <a:rPr lang="en-US" dirty="0" err="1" smtClean="0">
                <a:latin typeface="Calibri" panose="020F0502020204030204" pitchFamily="34" charset="0"/>
                <a:cs typeface="Calibri" panose="020F0502020204030204" pitchFamily="34" charset="0"/>
              </a:rPr>
              <a:t>á</a:t>
            </a:r>
            <a:r>
              <a:rPr lang="en-US" dirty="0" smtClean="0"/>
              <a:t> </a:t>
            </a:r>
            <a:r>
              <a:rPr lang="en-US" dirty="0" err="1" smtClean="0"/>
              <a:t>una</a:t>
            </a:r>
            <a:r>
              <a:rPr lang="en-US" dirty="0" smtClean="0"/>
              <a:t> </a:t>
            </a:r>
            <a:r>
              <a:rPr lang="en-US" dirty="0" err="1" smtClean="0"/>
              <a:t>orden</a:t>
            </a:r>
            <a:r>
              <a:rPr lang="en-US" dirty="0" smtClean="0"/>
              <a:t> para </a:t>
            </a:r>
            <a:r>
              <a:rPr lang="en-US" dirty="0" err="1" smtClean="0"/>
              <a:t>los</a:t>
            </a:r>
            <a:r>
              <a:rPr lang="en-US" dirty="0" smtClean="0"/>
              <a:t> </a:t>
            </a:r>
            <a:r>
              <a:rPr lang="en-US" dirty="0" err="1" smtClean="0"/>
              <a:t>servicios</a:t>
            </a:r>
            <a:r>
              <a:rPr lang="en-US" dirty="0" smtClean="0"/>
              <a:t> o el </a:t>
            </a:r>
            <a:r>
              <a:rPr lang="en-US" dirty="0" err="1" smtClean="0"/>
              <a:t>equipo</a:t>
            </a:r>
            <a:r>
              <a:rPr lang="en-US" dirty="0" smtClean="0"/>
              <a:t> </a:t>
            </a:r>
            <a:r>
              <a:rPr lang="en-US" dirty="0" err="1" smtClean="0"/>
              <a:t>médico</a:t>
            </a:r>
            <a:r>
              <a:rPr lang="en-US" dirty="0" smtClean="0"/>
              <a:t> solo </a:t>
            </a:r>
            <a:r>
              <a:rPr lang="en-US" dirty="0" err="1" smtClean="0"/>
              <a:t>cuando</a:t>
            </a:r>
            <a:r>
              <a:rPr lang="en-US" dirty="0" smtClean="0"/>
              <a:t> </a:t>
            </a:r>
            <a:r>
              <a:rPr lang="en-US" dirty="0" err="1" smtClean="0"/>
              <a:t>es</a:t>
            </a:r>
            <a:r>
              <a:rPr lang="en-US" dirty="0" smtClean="0"/>
              <a:t> </a:t>
            </a:r>
            <a:r>
              <a:rPr lang="en-US" dirty="0" err="1" smtClean="0"/>
              <a:t>necesario</a:t>
            </a:r>
            <a:r>
              <a:rPr lang="en-US" dirty="0" smtClean="0"/>
              <a:t> </a:t>
            </a:r>
            <a:r>
              <a:rPr lang="en-US" dirty="0" err="1" smtClean="0"/>
              <a:t>por</a:t>
            </a:r>
            <a:r>
              <a:rPr lang="en-US" dirty="0" smtClean="0"/>
              <a:t> </a:t>
            </a:r>
            <a:r>
              <a:rPr lang="en-US" dirty="0" err="1" smtClean="0"/>
              <a:t>motivos</a:t>
            </a:r>
            <a:r>
              <a:rPr lang="en-US" dirty="0" smtClean="0"/>
              <a:t> </a:t>
            </a:r>
            <a:r>
              <a:rPr lang="en-US" dirty="0" err="1" smtClean="0"/>
              <a:t>médicos</a:t>
            </a:r>
            <a:r>
              <a:rPr lang="en-US" dirty="0" smtClean="0"/>
              <a:t>.</a:t>
            </a:r>
            <a:endParaRPr lang="en-US" dirty="0"/>
          </a:p>
        </p:txBody>
      </p:sp>
    </p:spTree>
    <p:extLst>
      <p:ext uri="{BB962C8B-B14F-4D97-AF65-F5344CB8AC3E}">
        <p14:creationId xmlns:p14="http://schemas.microsoft.com/office/powerpoint/2010/main" val="3166691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eelawadee" panose="020B0502040204020203" pitchFamily="34" charset="-34"/>
                <a:cs typeface="Leelawadee" panose="020B0502040204020203" pitchFamily="34" charset="-34"/>
              </a:rPr>
              <a:t>¿</a:t>
            </a:r>
            <a:r>
              <a:rPr lang="en-US" dirty="0" err="1" smtClean="0"/>
              <a:t>Preguntas</a:t>
            </a:r>
            <a:r>
              <a:rPr lang="en-US" dirty="0" smtClean="0"/>
              <a:t>?</a:t>
            </a:r>
            <a:endParaRPr lang="en-US" dirty="0"/>
          </a:p>
        </p:txBody>
      </p:sp>
      <p:pic>
        <p:nvPicPr>
          <p:cNvPr id="4" name="Picture 2" descr="Image result f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4478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73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6750"/>
          </a:xfrm>
        </p:spPr>
        <p:txBody>
          <a:bodyPr>
            <a:normAutofit fontScale="90000"/>
          </a:bodyPr>
          <a:lstStyle/>
          <a:p>
            <a:r>
              <a:rPr lang="en-US" dirty="0" err="1" smtClean="0"/>
              <a:t>Recursos</a:t>
            </a:r>
            <a:r>
              <a:rPr lang="en-US" dirty="0"/>
              <a:t> </a:t>
            </a:r>
            <a:r>
              <a:rPr lang="en-US" dirty="0" err="1" smtClean="0"/>
              <a:t>en</a:t>
            </a:r>
            <a:r>
              <a:rPr lang="en-US" dirty="0" smtClean="0"/>
              <a:t> la </a:t>
            </a:r>
            <a:r>
              <a:rPr lang="en-US" dirty="0" err="1" smtClean="0"/>
              <a:t>comunidad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5327880"/>
              </p:ext>
            </p:extLst>
          </p:nvPr>
        </p:nvGraphicFramePr>
        <p:xfrm>
          <a:off x="685800" y="1047750"/>
          <a:ext cx="7581900" cy="5009196"/>
        </p:xfrm>
        <a:graphic>
          <a:graphicData uri="http://schemas.openxmlformats.org/drawingml/2006/table">
            <a:tbl>
              <a:tblPr firstRow="1" bandRow="1">
                <a:tableStyleId>{5C22544A-7EE6-4342-B048-85BDC9FD1C3A}</a:tableStyleId>
              </a:tblPr>
              <a:tblGrid>
                <a:gridCol w="3790950"/>
                <a:gridCol w="3790950"/>
              </a:tblGrid>
              <a:tr h="621506">
                <a:tc>
                  <a:txBody>
                    <a:bodyPr/>
                    <a:lstStyle/>
                    <a:p>
                      <a:endParaRPr lang="en-US" dirty="0"/>
                    </a:p>
                  </a:txBody>
                  <a:tcPr/>
                </a:tc>
                <a:tc>
                  <a:txBody>
                    <a:bodyPr/>
                    <a:lstStyle/>
                    <a:p>
                      <a:endParaRPr lang="en-US"/>
                    </a:p>
                  </a:txBody>
                  <a:tcPr/>
                </a:tc>
              </a:tr>
              <a:tr h="621506">
                <a:tc>
                  <a:txBody>
                    <a:bodyPr/>
                    <a:lstStyle/>
                    <a:p>
                      <a:pPr algn="ctr"/>
                      <a:r>
                        <a:rPr lang="en-US" dirty="0" err="1" smtClean="0"/>
                        <a:t>Patrulla</a:t>
                      </a:r>
                      <a:r>
                        <a:rPr lang="en-US" dirty="0" smtClean="0"/>
                        <a:t> de Medicare</a:t>
                      </a:r>
                      <a:r>
                        <a:rPr lang="en-US" baseline="0" dirty="0" smtClean="0"/>
                        <a:t> </a:t>
                      </a:r>
                      <a:r>
                        <a:rPr lang="en-US" baseline="0" dirty="0" err="1" smtClean="0"/>
                        <a:t>en</a:t>
                      </a:r>
                      <a:r>
                        <a:rPr lang="en-US" baseline="0" dirty="0" smtClean="0"/>
                        <a:t> </a:t>
                      </a:r>
                      <a:r>
                        <a:rPr lang="en-US" dirty="0" smtClean="0"/>
                        <a:t>Illinois (SMP)</a:t>
                      </a:r>
                      <a:endParaRPr lang="en-US" dirty="0"/>
                    </a:p>
                  </a:txBody>
                  <a:tcPr/>
                </a:tc>
                <a:tc>
                  <a:txBody>
                    <a:bodyPr/>
                    <a:lstStyle/>
                    <a:p>
                      <a:pPr algn="ctr"/>
                      <a:r>
                        <a:rPr lang="en-US" dirty="0" smtClean="0"/>
                        <a:t>1-800-699-9043 </a:t>
                      </a:r>
                      <a:endParaRPr lang="en-US" dirty="0"/>
                    </a:p>
                  </a:txBody>
                  <a:tcPr/>
                </a:tc>
              </a:tr>
              <a:tr h="621506">
                <a:tc>
                  <a:txBody>
                    <a:bodyPr/>
                    <a:lstStyle/>
                    <a:p>
                      <a:pPr algn="ctr"/>
                      <a:r>
                        <a:rPr lang="en-US" dirty="0" err="1" smtClean="0"/>
                        <a:t>Oficina</a:t>
                      </a:r>
                      <a:r>
                        <a:rPr lang="en-US" dirty="0" smtClean="0"/>
                        <a:t> del </a:t>
                      </a:r>
                      <a:r>
                        <a:rPr lang="en-US" dirty="0" err="1" smtClean="0"/>
                        <a:t>Seguro</a:t>
                      </a:r>
                      <a:r>
                        <a:rPr lang="en-US" dirty="0" smtClean="0"/>
                        <a:t> Social</a:t>
                      </a:r>
                      <a:endParaRPr lang="en-US" dirty="0"/>
                    </a:p>
                  </a:txBody>
                  <a:tcPr/>
                </a:tc>
                <a:tc>
                  <a:txBody>
                    <a:bodyPr/>
                    <a:lstStyle/>
                    <a:p>
                      <a:pPr algn="ctr"/>
                      <a:r>
                        <a:rPr lang="en-US" dirty="0" smtClean="0"/>
                        <a:t>1-800-772-1213</a:t>
                      </a:r>
                      <a:endParaRPr lang="en-US" dirty="0"/>
                    </a:p>
                  </a:txBody>
                  <a:tcPr/>
                </a:tc>
              </a:tr>
              <a:tr h="621506">
                <a:tc>
                  <a:txBody>
                    <a:bodyPr/>
                    <a:lstStyle/>
                    <a:p>
                      <a:pPr algn="ctr"/>
                      <a:r>
                        <a:rPr lang="en-US" dirty="0" smtClean="0"/>
                        <a:t>Centers for Medicare/Medicaid</a:t>
                      </a:r>
                      <a:endParaRPr lang="en-US" dirty="0"/>
                    </a:p>
                  </a:txBody>
                  <a:tcPr/>
                </a:tc>
                <a:tc>
                  <a:txBody>
                    <a:bodyPr/>
                    <a:lstStyle/>
                    <a:p>
                      <a:pPr algn="ctr"/>
                      <a:r>
                        <a:rPr lang="en-US" dirty="0" smtClean="0"/>
                        <a:t>1-800-MEDICARE</a:t>
                      </a:r>
                    </a:p>
                  </a:txBody>
                  <a:tcPr/>
                </a:tc>
              </a:tr>
              <a:tr h="621506">
                <a:tc>
                  <a:txBody>
                    <a:bodyPr/>
                    <a:lstStyle/>
                    <a:p>
                      <a:pPr algn="ctr"/>
                      <a:r>
                        <a:rPr lang="en-US" dirty="0" smtClean="0"/>
                        <a:t>Better</a:t>
                      </a:r>
                      <a:r>
                        <a:rPr lang="en-US" baseline="0" dirty="0" smtClean="0"/>
                        <a:t> Business Bureau </a:t>
                      </a:r>
                      <a:endParaRPr lang="en-US" dirty="0"/>
                    </a:p>
                  </a:txBody>
                  <a:tcPr/>
                </a:tc>
                <a:tc>
                  <a:txBody>
                    <a:bodyPr/>
                    <a:lstStyle/>
                    <a:p>
                      <a:pPr algn="ctr"/>
                      <a:r>
                        <a:rPr lang="en-US" sz="1800" b="0" i="0" kern="1200" dirty="0" smtClean="0">
                          <a:solidFill>
                            <a:schemeClr val="dk1"/>
                          </a:solidFill>
                          <a:effectLst/>
                          <a:latin typeface="+mn-lt"/>
                          <a:ea typeface="+mn-ea"/>
                          <a:cs typeface="+mn-cs"/>
                        </a:rPr>
                        <a:t>1-703-276-0100</a:t>
                      </a:r>
                      <a:endParaRPr lang="en-US" dirty="0"/>
                    </a:p>
                  </a:txBody>
                  <a:tcPr/>
                </a:tc>
              </a:tr>
              <a:tr h="621506">
                <a:tc>
                  <a:txBody>
                    <a:bodyPr/>
                    <a:lstStyle/>
                    <a:p>
                      <a:pPr algn="ctr"/>
                      <a:r>
                        <a:rPr lang="en-US" dirty="0" smtClean="0"/>
                        <a:t>Federal Trade Commission/</a:t>
                      </a:r>
                      <a:r>
                        <a:rPr lang="en-US" baseline="0" dirty="0" smtClean="0"/>
                        <a:t>Linea de </a:t>
                      </a:r>
                      <a:r>
                        <a:rPr lang="en-US" baseline="0" dirty="0" err="1" smtClean="0"/>
                        <a:t>Ayuda</a:t>
                      </a:r>
                      <a:r>
                        <a:rPr lang="en-US" baseline="0" dirty="0" smtClean="0"/>
                        <a:t> de </a:t>
                      </a:r>
                      <a:r>
                        <a:rPr lang="en-US" baseline="0" dirty="0" err="1" smtClean="0"/>
                        <a:t>Robo</a:t>
                      </a:r>
                      <a:r>
                        <a:rPr lang="en-US" baseline="0" dirty="0" smtClean="0"/>
                        <a:t> de </a:t>
                      </a:r>
                      <a:r>
                        <a:rPr lang="en-US" baseline="0" dirty="0" err="1" smtClean="0"/>
                        <a:t>Identidad</a:t>
                      </a:r>
                      <a:endParaRPr lang="en-US" dirty="0"/>
                    </a:p>
                  </a:txBody>
                  <a:tcPr/>
                </a:tc>
                <a:tc>
                  <a:txBody>
                    <a:bodyPr/>
                    <a:lstStyle/>
                    <a:p>
                      <a:pPr algn="ctr"/>
                      <a:r>
                        <a:rPr lang="en-US" dirty="0" smtClean="0"/>
                        <a:t>1-877-438-4338</a:t>
                      </a:r>
                      <a:endParaRPr lang="en-US" dirty="0"/>
                    </a:p>
                  </a:txBody>
                  <a:tcPr/>
                </a:tc>
              </a:tr>
              <a:tr h="621506">
                <a:tc>
                  <a:txBody>
                    <a:bodyPr/>
                    <a:lstStyle/>
                    <a:p>
                      <a:pPr algn="ctr"/>
                      <a:r>
                        <a:rPr lang="en-US" dirty="0" smtClean="0"/>
                        <a:t>Eldercare Locator</a:t>
                      </a:r>
                      <a:endParaRPr lang="en-US" dirty="0"/>
                    </a:p>
                  </a:txBody>
                  <a:tcPr/>
                </a:tc>
                <a:tc>
                  <a:txBody>
                    <a:bodyPr/>
                    <a:lstStyle/>
                    <a:p>
                      <a:pPr algn="ctr"/>
                      <a:r>
                        <a:rPr lang="en-US" dirty="0" smtClean="0"/>
                        <a:t>www.eldercare.gov</a:t>
                      </a:r>
                      <a:endParaRPr lang="en-US" dirty="0"/>
                    </a:p>
                  </a:txBody>
                  <a:tcPr/>
                </a:tc>
              </a:tr>
              <a:tr h="621506">
                <a:tc>
                  <a:txBody>
                    <a:bodyPr/>
                    <a:lstStyle/>
                    <a:p>
                      <a:pPr algn="ctr"/>
                      <a:r>
                        <a:rPr lang="en-US" dirty="0" smtClean="0"/>
                        <a:t>Senior </a:t>
                      </a:r>
                      <a:r>
                        <a:rPr lang="en-US" dirty="0" smtClean="0"/>
                        <a:t>Health Insurance Program (SHIP)</a:t>
                      </a:r>
                      <a:endParaRPr lang="en-US" dirty="0"/>
                    </a:p>
                  </a:txBody>
                  <a:tcPr/>
                </a:tc>
                <a:tc>
                  <a:txBody>
                    <a:bodyPr/>
                    <a:lstStyle/>
                    <a:p>
                      <a:pPr algn="ctr"/>
                      <a:r>
                        <a:rPr lang="en-US" dirty="0" smtClean="0"/>
                        <a:t>1-880-252-8966</a:t>
                      </a:r>
                      <a:endParaRPr lang="en-US" dirty="0"/>
                    </a:p>
                  </a:txBody>
                  <a:tcPr/>
                </a:tc>
              </a:tr>
            </a:tbl>
          </a:graphicData>
        </a:graphic>
      </p:graphicFrame>
    </p:spTree>
    <p:extLst>
      <p:ext uri="{BB962C8B-B14F-4D97-AF65-F5344CB8AC3E}">
        <p14:creationId xmlns:p14="http://schemas.microsoft.com/office/powerpoint/2010/main" val="103007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Gracias!</a:t>
            </a:r>
            <a:endParaRPr lang="en-US" dirty="0"/>
          </a:p>
        </p:txBody>
      </p:sp>
      <p:sp>
        <p:nvSpPr>
          <p:cNvPr id="5" name="Rectangle 4"/>
          <p:cNvSpPr txBox="1">
            <a:spLocks noChangeArrowheads="1"/>
          </p:cNvSpPr>
          <p:nvPr/>
        </p:nvSpPr>
        <p:spPr>
          <a:xfrm>
            <a:off x="2362200" y="1828800"/>
            <a:ext cx="65532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en-US" altLang="en-US" b="1" dirty="0" smtClean="0"/>
              <a:t>Si </a:t>
            </a:r>
            <a:r>
              <a:rPr lang="en-US" altLang="en-US" b="1" dirty="0" err="1" smtClean="0"/>
              <a:t>tiene</a:t>
            </a:r>
            <a:r>
              <a:rPr lang="en-US" altLang="en-US" b="1" dirty="0" smtClean="0"/>
              <a:t> </a:t>
            </a:r>
            <a:r>
              <a:rPr lang="en-US" altLang="en-US" b="1" dirty="0" err="1" smtClean="0"/>
              <a:t>preguntas</a:t>
            </a:r>
            <a:r>
              <a:rPr lang="en-US" altLang="en-US" b="1" dirty="0" smtClean="0"/>
              <a:t>, </a:t>
            </a:r>
            <a:r>
              <a:rPr lang="en-US" altLang="en-US" b="1" dirty="0" err="1" smtClean="0"/>
              <a:t>llame</a:t>
            </a:r>
            <a:r>
              <a:rPr lang="en-US" altLang="en-US" b="1" dirty="0" smtClean="0"/>
              <a:t> a la </a:t>
            </a:r>
            <a:r>
              <a:rPr lang="en-US" altLang="en-US" b="1" dirty="0" err="1" smtClean="0"/>
              <a:t>Patrulla</a:t>
            </a:r>
            <a:r>
              <a:rPr lang="en-US" altLang="en-US" b="1" dirty="0" smtClean="0"/>
              <a:t> de Medicare (SMP) </a:t>
            </a:r>
            <a:r>
              <a:rPr lang="en-US" altLang="en-US" b="1" dirty="0" err="1" smtClean="0"/>
              <a:t>en</a:t>
            </a:r>
            <a:r>
              <a:rPr lang="en-US" altLang="en-US" b="1" dirty="0" smtClean="0"/>
              <a:t> AgeOptions</a:t>
            </a:r>
            <a:endParaRPr lang="en-US" altLang="en-US" dirty="0" smtClean="0"/>
          </a:p>
          <a:p>
            <a:pPr algn="ctr">
              <a:buFontTx/>
              <a:buNone/>
            </a:pPr>
            <a:r>
              <a:rPr lang="en-US" altLang="en-US" dirty="0" smtClean="0"/>
              <a:t>(800)699-9043</a:t>
            </a:r>
          </a:p>
          <a:p>
            <a:pPr algn="ctr">
              <a:buFontTx/>
              <a:buNone/>
            </a:pPr>
            <a:endParaRPr lang="en-US" altLang="en-US" sz="2000" dirty="0"/>
          </a:p>
          <a:p>
            <a:pPr algn="ctr">
              <a:buFontTx/>
              <a:buNone/>
            </a:pPr>
            <a:endParaRPr lang="en-US" altLang="en-US" sz="2000" dirty="0" smtClean="0"/>
          </a:p>
          <a:p>
            <a:pPr marL="0" indent="0">
              <a:buNone/>
            </a:pPr>
            <a:r>
              <a:rPr lang="en-US" altLang="en-US" sz="1600" dirty="0" smtClean="0"/>
              <a:t>This project was supported, in part by grant number 90MPPG0036,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ACL policy.</a:t>
            </a:r>
          </a:p>
          <a:p>
            <a:pPr algn="ctr">
              <a:buFontTx/>
              <a:buNone/>
            </a:pPr>
            <a:endParaRPr lang="en-US" altLang="en-US" dirty="0" smtClean="0"/>
          </a:p>
          <a:p>
            <a:pPr algn="ctr">
              <a:buFontTx/>
              <a:buNone/>
            </a:pPr>
            <a:endParaRPr lang="en-US" altLang="en-US" dirty="0" smtClean="0"/>
          </a:p>
          <a:p>
            <a:pPr algn="ctr">
              <a:buFontTx/>
              <a:buNone/>
            </a:pPr>
            <a:endParaRPr lang="en-US" altLang="en-US" sz="800" dirty="0" smtClean="0"/>
          </a:p>
          <a:p>
            <a:pPr algn="ctr">
              <a:buFontTx/>
              <a:buNone/>
            </a:pPr>
            <a:endParaRPr lang="en-US" altLang="en-US" sz="2000" dirty="0" smtClean="0"/>
          </a:p>
          <a:p>
            <a:pPr algn="ctr">
              <a:buFontTx/>
              <a:buNone/>
            </a:pPr>
            <a:endParaRPr lang="en-US" altLang="en-US" sz="2000" dirty="0" smtClean="0"/>
          </a:p>
          <a:p>
            <a:pPr>
              <a:buFontTx/>
              <a:buNone/>
            </a:pPr>
            <a:endParaRPr lang="en-US" altLang="en-US" dirty="0" smtClean="0"/>
          </a:p>
          <a:p>
            <a:pPr>
              <a:buFontTx/>
              <a:buNone/>
            </a:pPr>
            <a:endParaRPr lang="en-US" altLang="en-US" sz="2400" dirty="0" smtClean="0"/>
          </a:p>
        </p:txBody>
      </p:sp>
    </p:spTree>
    <p:extLst>
      <p:ext uri="{BB962C8B-B14F-4D97-AF65-F5344CB8AC3E}">
        <p14:creationId xmlns:p14="http://schemas.microsoft.com/office/powerpoint/2010/main" val="104376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smtClean="0"/>
              <a:t>Lo que </a:t>
            </a:r>
            <a:r>
              <a:rPr lang="en-US" altLang="en-US" dirty="0" err="1" smtClean="0"/>
              <a:t>vamos</a:t>
            </a:r>
            <a:r>
              <a:rPr lang="en-US" altLang="en-US" dirty="0" smtClean="0"/>
              <a:t> a </a:t>
            </a:r>
            <a:r>
              <a:rPr lang="en-US" altLang="en-US" dirty="0" err="1" smtClean="0"/>
              <a:t>cubrir</a:t>
            </a:r>
            <a:endParaRPr lang="en-US" dirty="0"/>
          </a:p>
        </p:txBody>
      </p:sp>
      <p:sp>
        <p:nvSpPr>
          <p:cNvPr id="5" name="Content Placeholder 4"/>
          <p:cNvSpPr>
            <a:spLocks noGrp="1"/>
          </p:cNvSpPr>
          <p:nvPr>
            <p:ph idx="1"/>
          </p:nvPr>
        </p:nvSpPr>
        <p:spPr/>
        <p:txBody>
          <a:bodyPr>
            <a:normAutofit fontScale="92500" lnSpcReduction="20000"/>
          </a:bodyPr>
          <a:lstStyle/>
          <a:p>
            <a:pPr marL="0" lvl="0" indent="0" eaLnBrk="0" fontAlgn="base" hangingPunct="0">
              <a:spcBef>
                <a:spcPct val="0"/>
              </a:spcBef>
              <a:spcAft>
                <a:spcPct val="0"/>
              </a:spcAft>
              <a:buFont typeface="Wingdings" panose="05000000000000000000" pitchFamily="2" charset="2"/>
              <a:buChar char="v"/>
              <a:defRPr/>
            </a:pPr>
            <a:r>
              <a:rPr lang="en-US" altLang="en-US" sz="2400" dirty="0" err="1" smtClean="0">
                <a:solidFill>
                  <a:srgbClr val="000000"/>
                </a:solidFill>
                <a:latin typeface="Arial" panose="020B0604020202020204" pitchFamily="34" charset="0"/>
              </a:rPr>
              <a:t>Definici</a:t>
            </a:r>
            <a:r>
              <a:rPr lang="es-MX" altLang="en-US" sz="2400" dirty="0" err="1" smtClean="0">
                <a:solidFill>
                  <a:srgbClr val="000000"/>
                </a:solidFill>
                <a:latin typeface="Arial" panose="020B0604020202020204" pitchFamily="34" charset="0"/>
              </a:rPr>
              <a:t>ó</a:t>
            </a:r>
            <a:r>
              <a:rPr lang="en-US" altLang="en-US" sz="2400" dirty="0" smtClean="0">
                <a:solidFill>
                  <a:srgbClr val="000000"/>
                </a:solidFill>
                <a:latin typeface="Arial" panose="020B0604020202020204" pitchFamily="34" charset="0"/>
              </a:rPr>
              <a:t>n del </a:t>
            </a:r>
            <a:r>
              <a:rPr lang="en-US" altLang="en-US" sz="2400" dirty="0" err="1" smtClean="0">
                <a:solidFill>
                  <a:srgbClr val="000000"/>
                </a:solidFill>
                <a:latin typeface="Arial" panose="020B0604020202020204" pitchFamily="34" charset="0"/>
              </a:rPr>
              <a:t>fraude</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en</a:t>
            </a:r>
            <a:r>
              <a:rPr lang="en-US" altLang="en-US" sz="2400" dirty="0" smtClean="0">
                <a:solidFill>
                  <a:srgbClr val="000000"/>
                </a:solidFill>
                <a:latin typeface="Arial" panose="020B0604020202020204" pitchFamily="34" charset="0"/>
              </a:rPr>
              <a:t> el </a:t>
            </a:r>
            <a:r>
              <a:rPr lang="en-US" altLang="en-US" sz="2400" dirty="0" err="1">
                <a:solidFill>
                  <a:srgbClr val="000000"/>
                </a:solidFill>
                <a:latin typeface="Arial" panose="020B0604020202020204" pitchFamily="34" charset="0"/>
              </a:rPr>
              <a:t>C</a:t>
            </a:r>
            <a:r>
              <a:rPr lang="en-US" altLang="en-US" sz="2400" dirty="0" err="1" smtClean="0">
                <a:solidFill>
                  <a:srgbClr val="000000"/>
                </a:solidFill>
                <a:latin typeface="Arial" panose="020B0604020202020204" pitchFamily="34" charset="0"/>
              </a:rPr>
              <a:t>uidado</a:t>
            </a:r>
            <a:r>
              <a:rPr lang="en-US" altLang="en-US" sz="2400" dirty="0" smtClean="0">
                <a:solidFill>
                  <a:srgbClr val="000000"/>
                </a:solidFill>
                <a:latin typeface="Arial" panose="020B0604020202020204" pitchFamily="34" charset="0"/>
              </a:rPr>
              <a:t> de </a:t>
            </a:r>
            <a:r>
              <a:rPr lang="en-US" altLang="en-US" sz="2400" dirty="0" err="1" smtClean="0">
                <a:solidFill>
                  <a:srgbClr val="000000"/>
                </a:solidFill>
                <a:latin typeface="Arial" panose="020B0604020202020204" pitchFamily="34" charset="0"/>
              </a:rPr>
              <a:t>Salud</a:t>
            </a:r>
            <a:r>
              <a:rPr lang="en-US" altLang="en-US" sz="2400" dirty="0" smtClean="0">
                <a:solidFill>
                  <a:srgbClr val="000000"/>
                </a:solidFill>
                <a:latin typeface="Arial" panose="020B0604020202020204" pitchFamily="34" charset="0"/>
              </a:rPr>
              <a:t> y </a:t>
            </a:r>
            <a:r>
              <a:rPr lang="en-US" altLang="en-US" sz="2400" dirty="0" err="1" smtClean="0">
                <a:solidFill>
                  <a:srgbClr val="000000"/>
                </a:solidFill>
                <a:latin typeface="Arial" panose="020B0604020202020204" pitchFamily="34" charset="0"/>
              </a:rPr>
              <a:t>cu</a:t>
            </a:r>
            <a:r>
              <a:rPr lang="en-US" altLang="en-US" sz="2400" dirty="0" err="1" smtClean="0">
                <a:solidFill>
                  <a:srgbClr val="000000"/>
                </a:solidFill>
                <a:latin typeface="Arial" panose="020B0604020202020204" pitchFamily="34" charset="0"/>
                <a:cs typeface="Arial" panose="020B0604020202020204" pitchFamily="34" charset="0"/>
              </a:rPr>
              <a:t>á</a:t>
            </a:r>
            <a:r>
              <a:rPr lang="en-US" altLang="en-US" sz="2400" dirty="0" err="1" smtClean="0">
                <a:solidFill>
                  <a:srgbClr val="000000"/>
                </a:solidFill>
                <a:latin typeface="Arial" panose="020B0604020202020204" pitchFamily="34" charset="0"/>
              </a:rPr>
              <a:t>les</a:t>
            </a:r>
            <a:r>
              <a:rPr lang="en-US" altLang="en-US" sz="2400" dirty="0" smtClean="0">
                <a:solidFill>
                  <a:srgbClr val="000000"/>
                </a:solidFill>
                <a:latin typeface="Arial" panose="020B0604020202020204" pitchFamily="34" charset="0"/>
              </a:rPr>
              <a:t> son </a:t>
            </a:r>
            <a:r>
              <a:rPr lang="en-US" altLang="en-US" sz="2400" dirty="0" err="1" smtClean="0">
                <a:solidFill>
                  <a:srgbClr val="000000"/>
                </a:solidFill>
                <a:latin typeface="Arial" panose="020B0604020202020204" pitchFamily="34" charset="0"/>
              </a:rPr>
              <a:t>los</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errores</a:t>
            </a:r>
            <a:r>
              <a:rPr lang="en-US" altLang="en-US" sz="2400" dirty="0" smtClean="0">
                <a:solidFill>
                  <a:srgbClr val="000000"/>
                </a:solidFill>
                <a:latin typeface="Arial" panose="020B0604020202020204" pitchFamily="34" charset="0"/>
              </a:rPr>
              <a:t>.</a:t>
            </a: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err="1" smtClean="0">
                <a:solidFill>
                  <a:srgbClr val="000000"/>
                </a:solidFill>
                <a:latin typeface="Arial" panose="020B0604020202020204" pitchFamily="34" charset="0"/>
              </a:rPr>
              <a:t>Aprendiendo</a:t>
            </a:r>
            <a:r>
              <a:rPr lang="en-US" altLang="en-US" sz="2400" dirty="0" smtClean="0">
                <a:solidFill>
                  <a:srgbClr val="000000"/>
                </a:solidFill>
                <a:latin typeface="Arial" panose="020B0604020202020204" pitchFamily="34" charset="0"/>
              </a:rPr>
              <a:t> a leer el </a:t>
            </a:r>
            <a:r>
              <a:rPr lang="en-US" altLang="en-US" sz="2400" dirty="0" err="1" smtClean="0">
                <a:solidFill>
                  <a:srgbClr val="000000"/>
                </a:solidFill>
                <a:latin typeface="Arial" panose="020B0604020202020204" pitchFamily="34" charset="0"/>
              </a:rPr>
              <a:t>Resumen</a:t>
            </a:r>
            <a:r>
              <a:rPr lang="en-US" altLang="en-US" sz="2400" dirty="0" smtClean="0">
                <a:solidFill>
                  <a:srgbClr val="000000"/>
                </a:solidFill>
                <a:latin typeface="Arial" panose="020B0604020202020204" pitchFamily="34" charset="0"/>
              </a:rPr>
              <a:t> de Medicare (MSN)  </a:t>
            </a:r>
            <a:r>
              <a:rPr lang="en-US" altLang="en-US" sz="2400" dirty="0" err="1" smtClean="0">
                <a:solidFill>
                  <a:srgbClr val="000000"/>
                </a:solidFill>
                <a:latin typeface="Arial" panose="020B0604020202020204" pitchFamily="34" charset="0"/>
              </a:rPr>
              <a:t>correctamente</a:t>
            </a:r>
            <a:r>
              <a:rPr lang="en-US" altLang="en-US" sz="2400" dirty="0" smtClean="0">
                <a:solidFill>
                  <a:srgbClr val="000000"/>
                </a:solidFill>
                <a:latin typeface="Arial" panose="020B0604020202020204" pitchFamily="34" charset="0"/>
              </a:rPr>
              <a:t> y lo que se </a:t>
            </a:r>
            <a:r>
              <a:rPr lang="en-US" altLang="en-US" sz="2400" dirty="0" err="1" smtClean="0">
                <a:solidFill>
                  <a:srgbClr val="000000"/>
                </a:solidFill>
                <a:latin typeface="Arial" panose="020B0604020202020204" pitchFamily="34" charset="0"/>
              </a:rPr>
              <a:t>tiene</a:t>
            </a:r>
            <a:r>
              <a:rPr lang="en-US" altLang="en-US" sz="2400" dirty="0" smtClean="0">
                <a:solidFill>
                  <a:srgbClr val="000000"/>
                </a:solidFill>
                <a:latin typeface="Arial" panose="020B0604020202020204" pitchFamily="34" charset="0"/>
              </a:rPr>
              <a:t> que </a:t>
            </a:r>
            <a:r>
              <a:rPr lang="en-US" altLang="en-US" sz="2400" dirty="0" err="1" smtClean="0">
                <a:solidFill>
                  <a:srgbClr val="000000"/>
                </a:solidFill>
                <a:latin typeface="Arial" panose="020B0604020202020204" pitchFamily="34" charset="0"/>
              </a:rPr>
              <a:t>mirar</a:t>
            </a:r>
            <a:r>
              <a:rPr lang="en-US" altLang="en-US" sz="2400" dirty="0" smtClean="0">
                <a:solidFill>
                  <a:srgbClr val="000000"/>
                </a:solidFill>
                <a:latin typeface="Arial" panose="020B0604020202020204" pitchFamily="34" charset="0"/>
              </a:rPr>
              <a:t> para </a:t>
            </a:r>
            <a:r>
              <a:rPr lang="en-US" altLang="en-US" sz="2400" dirty="0" err="1" smtClean="0">
                <a:solidFill>
                  <a:srgbClr val="000000"/>
                </a:solidFill>
                <a:latin typeface="Arial" panose="020B0604020202020204" pitchFamily="34" charset="0"/>
              </a:rPr>
              <a:t>detectar</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posible</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fraude</a:t>
            </a:r>
            <a:r>
              <a:rPr lang="en-US" altLang="en-US" sz="2400" dirty="0" smtClean="0">
                <a:solidFill>
                  <a:srgbClr val="000000"/>
                </a:solidFill>
                <a:latin typeface="Arial" panose="020B0604020202020204" pitchFamily="34" charset="0"/>
              </a:rPr>
              <a:t> de Medicare.</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err="1" smtClean="0">
                <a:solidFill>
                  <a:srgbClr val="000000"/>
                </a:solidFill>
                <a:latin typeface="Arial" panose="020B0604020202020204" pitchFamily="34" charset="0"/>
              </a:rPr>
              <a:t>Hablando</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acerca</a:t>
            </a:r>
            <a:r>
              <a:rPr lang="en-US" altLang="en-US" sz="2400" dirty="0" smtClean="0">
                <a:solidFill>
                  <a:srgbClr val="000000"/>
                </a:solidFill>
                <a:latin typeface="Arial" panose="020B0604020202020204" pitchFamily="34" charset="0"/>
              </a:rPr>
              <a:t> de </a:t>
            </a:r>
            <a:r>
              <a:rPr lang="en-US" altLang="en-US" sz="2400" dirty="0" err="1" smtClean="0">
                <a:solidFill>
                  <a:srgbClr val="000000"/>
                </a:solidFill>
                <a:latin typeface="Arial" panose="020B0604020202020204" pitchFamily="34" charset="0"/>
              </a:rPr>
              <a:t>por</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qu</a:t>
            </a:r>
            <a:r>
              <a:rPr lang="en-US" altLang="en-US" sz="2400" dirty="0" err="1" smtClean="0">
                <a:solidFill>
                  <a:srgbClr val="000000"/>
                </a:solidFill>
                <a:latin typeface="Arial" panose="020B0604020202020204" pitchFamily="34" charset="0"/>
                <a:cs typeface="Arial" panose="020B0604020202020204" pitchFamily="34" charset="0"/>
              </a:rPr>
              <a:t>é</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es</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importante</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reportar</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fraude</a:t>
            </a:r>
            <a:r>
              <a:rPr lang="en-US" altLang="en-US" sz="2400" dirty="0" smtClean="0">
                <a:solidFill>
                  <a:srgbClr val="000000"/>
                </a:solidFill>
                <a:latin typeface="Arial" panose="020B0604020202020204" pitchFamily="34" charset="0"/>
              </a:rPr>
              <a:t> y </a:t>
            </a:r>
            <a:r>
              <a:rPr lang="en-US" altLang="en-US" sz="2400" dirty="0" err="1" smtClean="0">
                <a:solidFill>
                  <a:srgbClr val="000000"/>
                </a:solidFill>
                <a:latin typeface="Arial" panose="020B0604020202020204" pitchFamily="34" charset="0"/>
              </a:rPr>
              <a:t>c</a:t>
            </a:r>
            <a:r>
              <a:rPr lang="en-US" altLang="en-US" sz="2400" dirty="0" err="1" smtClean="0">
                <a:solidFill>
                  <a:srgbClr val="000000"/>
                </a:solidFill>
                <a:latin typeface="Arial" panose="020B0604020202020204" pitchFamily="34" charset="0"/>
                <a:cs typeface="Arial" panose="020B0604020202020204" pitchFamily="34" charset="0"/>
              </a:rPr>
              <a:t>ó</a:t>
            </a:r>
            <a:r>
              <a:rPr lang="en-US" altLang="en-US" sz="2400" dirty="0" err="1" smtClean="0">
                <a:solidFill>
                  <a:srgbClr val="000000"/>
                </a:solidFill>
                <a:latin typeface="Arial" panose="020B0604020202020204" pitchFamily="34" charset="0"/>
              </a:rPr>
              <a:t>mo</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es</a:t>
            </a:r>
            <a:r>
              <a:rPr lang="en-US" altLang="en-US" sz="2400" dirty="0" smtClean="0">
                <a:solidFill>
                  <a:srgbClr val="000000"/>
                </a:solidFill>
                <a:latin typeface="Arial" panose="020B0604020202020204" pitchFamily="34" charset="0"/>
              </a:rPr>
              <a:t> que </a:t>
            </a:r>
            <a:r>
              <a:rPr lang="en-US" altLang="en-US" sz="2400" dirty="0" err="1" smtClean="0">
                <a:solidFill>
                  <a:srgbClr val="000000"/>
                </a:solidFill>
                <a:latin typeface="Arial" panose="020B0604020202020204" pitchFamily="34" charset="0"/>
              </a:rPr>
              <a:t>afecta</a:t>
            </a:r>
            <a:r>
              <a:rPr lang="en-US" altLang="en-US" sz="2400" dirty="0" smtClean="0">
                <a:solidFill>
                  <a:srgbClr val="000000"/>
                </a:solidFill>
                <a:latin typeface="Arial" panose="020B0604020202020204" pitchFamily="34" charset="0"/>
              </a:rPr>
              <a:t> a las personas </a:t>
            </a:r>
            <a:r>
              <a:rPr lang="en-US" altLang="en-US" sz="2400" dirty="0" err="1" smtClean="0">
                <a:solidFill>
                  <a:srgbClr val="000000"/>
                </a:solidFill>
                <a:latin typeface="Arial" panose="020B0604020202020204" pitchFamily="34" charset="0"/>
              </a:rPr>
              <a:t>en</a:t>
            </a:r>
            <a:r>
              <a:rPr lang="en-US" altLang="en-US" sz="2400" dirty="0" smtClean="0">
                <a:solidFill>
                  <a:srgbClr val="000000"/>
                </a:solidFill>
                <a:latin typeface="Arial" panose="020B0604020202020204" pitchFamily="34" charset="0"/>
              </a:rPr>
              <a:t> la </a:t>
            </a:r>
            <a:r>
              <a:rPr lang="en-US" altLang="en-US" sz="2400" dirty="0" err="1" smtClean="0">
                <a:solidFill>
                  <a:srgbClr val="000000"/>
                </a:solidFill>
                <a:latin typeface="Arial" panose="020B0604020202020204" pitchFamily="34" charset="0"/>
              </a:rPr>
              <a:t>comunidad</a:t>
            </a:r>
            <a:r>
              <a:rPr lang="en-US" altLang="en-US" sz="2400" dirty="0" smtClean="0">
                <a:solidFill>
                  <a:srgbClr val="000000"/>
                </a:solidFill>
                <a:latin typeface="Arial" panose="020B0604020202020204" pitchFamily="34" charset="0"/>
              </a:rPr>
              <a:t>.</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err="1" smtClean="0">
                <a:solidFill>
                  <a:srgbClr val="000000"/>
                </a:solidFill>
                <a:latin typeface="Arial" panose="020B0604020202020204" pitchFamily="34" charset="0"/>
              </a:rPr>
              <a:t>Tomando</a:t>
            </a:r>
            <a:r>
              <a:rPr lang="en-US" altLang="en-US" sz="2400" dirty="0" smtClean="0">
                <a:solidFill>
                  <a:srgbClr val="000000"/>
                </a:solidFill>
                <a:latin typeface="Arial" panose="020B0604020202020204" pitchFamily="34" charset="0"/>
              </a:rPr>
              <a:t> un </a:t>
            </a:r>
            <a:r>
              <a:rPr lang="en-US" altLang="en-US" sz="2400" dirty="0" err="1" smtClean="0">
                <a:solidFill>
                  <a:srgbClr val="000000"/>
                </a:solidFill>
                <a:latin typeface="Arial" panose="020B0604020202020204" pitchFamily="34" charset="0"/>
              </a:rPr>
              <a:t>vistazo</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m</a:t>
            </a:r>
            <a:r>
              <a:rPr lang="en-US" altLang="en-US" sz="2400" dirty="0" err="1" smtClean="0">
                <a:solidFill>
                  <a:srgbClr val="000000"/>
                </a:solidFill>
                <a:latin typeface="Arial" panose="020B0604020202020204" pitchFamily="34" charset="0"/>
                <a:cs typeface="Arial" panose="020B0604020202020204" pitchFamily="34" charset="0"/>
              </a:rPr>
              <a:t>á</a:t>
            </a:r>
            <a:r>
              <a:rPr lang="en-US" altLang="en-US" sz="2400" dirty="0" err="1" smtClean="0">
                <a:solidFill>
                  <a:srgbClr val="000000"/>
                </a:solidFill>
                <a:latin typeface="Arial" panose="020B0604020202020204" pitchFamily="34" charset="0"/>
              </a:rPr>
              <a:t>s</a:t>
            </a:r>
            <a:r>
              <a:rPr lang="en-US" altLang="en-US" sz="2400" dirty="0" smtClean="0">
                <a:solidFill>
                  <a:srgbClr val="000000"/>
                </a:solidFill>
                <a:latin typeface="Arial" panose="020B0604020202020204" pitchFamily="34" charset="0"/>
              </a:rPr>
              <a:t> de </a:t>
            </a:r>
            <a:r>
              <a:rPr lang="en-US" altLang="en-US" sz="2400" dirty="0" err="1" smtClean="0">
                <a:solidFill>
                  <a:srgbClr val="000000"/>
                </a:solidFill>
                <a:latin typeface="Arial" panose="020B0604020202020204" pitchFamily="34" charset="0"/>
              </a:rPr>
              <a:t>cerca</a:t>
            </a:r>
            <a:r>
              <a:rPr lang="en-US" altLang="en-US" sz="2400" dirty="0" smtClean="0">
                <a:solidFill>
                  <a:srgbClr val="000000"/>
                </a:solidFill>
                <a:latin typeface="Arial" panose="020B0604020202020204" pitchFamily="34" charset="0"/>
              </a:rPr>
              <a:t> a </a:t>
            </a:r>
            <a:r>
              <a:rPr lang="en-US" altLang="en-US" sz="2400" dirty="0" err="1" smtClean="0">
                <a:solidFill>
                  <a:srgbClr val="000000"/>
                </a:solidFill>
                <a:latin typeface="Arial" panose="020B0604020202020204" pitchFamily="34" charset="0"/>
              </a:rPr>
              <a:t>ejemplos</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espec</a:t>
            </a:r>
            <a:r>
              <a:rPr lang="en-US" altLang="en-US" sz="2400" dirty="0" err="1" smtClean="0">
                <a:solidFill>
                  <a:srgbClr val="000000"/>
                </a:solidFill>
                <a:latin typeface="Arial" panose="020B0604020202020204" pitchFamily="34" charset="0"/>
                <a:cs typeface="Arial" panose="020B0604020202020204" pitchFamily="34" charset="0"/>
              </a:rPr>
              <a:t>í</a:t>
            </a:r>
            <a:r>
              <a:rPr lang="en-US" altLang="en-US" sz="2400" dirty="0" err="1" smtClean="0">
                <a:solidFill>
                  <a:srgbClr val="000000"/>
                </a:solidFill>
                <a:latin typeface="Arial" panose="020B0604020202020204" pitchFamily="34" charset="0"/>
              </a:rPr>
              <a:t>ficos</a:t>
            </a:r>
            <a:r>
              <a:rPr lang="en-US" altLang="en-US" sz="2400" dirty="0" smtClean="0">
                <a:solidFill>
                  <a:srgbClr val="000000"/>
                </a:solidFill>
                <a:latin typeface="Arial" panose="020B0604020202020204" pitchFamily="34" charset="0"/>
              </a:rPr>
              <a:t> de </a:t>
            </a:r>
            <a:r>
              <a:rPr lang="en-US" altLang="en-US" sz="2400" dirty="0" err="1" smtClean="0">
                <a:solidFill>
                  <a:srgbClr val="000000"/>
                </a:solidFill>
                <a:latin typeface="Arial" panose="020B0604020202020204" pitchFamily="34" charset="0"/>
              </a:rPr>
              <a:t>fraude</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en</a:t>
            </a:r>
            <a:r>
              <a:rPr lang="en-US" altLang="en-US" sz="2400" dirty="0" smtClean="0">
                <a:solidFill>
                  <a:srgbClr val="000000"/>
                </a:solidFill>
                <a:latin typeface="Arial" panose="020B0604020202020204" pitchFamily="34" charset="0"/>
              </a:rPr>
              <a:t> el </a:t>
            </a:r>
            <a:r>
              <a:rPr lang="en-US" altLang="en-US" sz="2400" dirty="0" err="1">
                <a:solidFill>
                  <a:srgbClr val="000000"/>
                </a:solidFill>
                <a:latin typeface="Arial" panose="020B0604020202020204" pitchFamily="34" charset="0"/>
              </a:rPr>
              <a:t>C</a:t>
            </a:r>
            <a:r>
              <a:rPr lang="en-US" altLang="en-US" sz="2400" dirty="0" err="1" smtClean="0">
                <a:solidFill>
                  <a:srgbClr val="000000"/>
                </a:solidFill>
                <a:latin typeface="Arial" panose="020B0604020202020204" pitchFamily="34" charset="0"/>
              </a:rPr>
              <a:t>uidado</a:t>
            </a:r>
            <a:r>
              <a:rPr lang="en-US" altLang="en-US" sz="2400" dirty="0" smtClean="0">
                <a:solidFill>
                  <a:srgbClr val="000000"/>
                </a:solidFill>
                <a:latin typeface="Arial" panose="020B0604020202020204" pitchFamily="34" charset="0"/>
              </a:rPr>
              <a:t> de </a:t>
            </a:r>
            <a:r>
              <a:rPr lang="en-US" altLang="en-US" sz="2400" dirty="0" err="1" smtClean="0">
                <a:solidFill>
                  <a:srgbClr val="000000"/>
                </a:solidFill>
                <a:latin typeface="Arial" panose="020B0604020202020204" pitchFamily="34" charset="0"/>
              </a:rPr>
              <a:t>Salud</a:t>
            </a:r>
            <a:r>
              <a:rPr lang="en-US" altLang="en-US" sz="2400" dirty="0" smtClean="0">
                <a:solidFill>
                  <a:srgbClr val="000000"/>
                </a:solidFill>
                <a:latin typeface="Arial" panose="020B0604020202020204" pitchFamily="34" charset="0"/>
              </a:rPr>
              <a:t>.</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err="1" smtClean="0">
                <a:solidFill>
                  <a:srgbClr val="000000"/>
                </a:solidFill>
                <a:latin typeface="Arial" panose="020B0604020202020204" pitchFamily="34" charset="0"/>
              </a:rPr>
              <a:t>Tiempo</a:t>
            </a:r>
            <a:r>
              <a:rPr lang="en-US" altLang="en-US" sz="2400" dirty="0" smtClean="0">
                <a:solidFill>
                  <a:srgbClr val="000000"/>
                </a:solidFill>
                <a:latin typeface="Arial" panose="020B0604020202020204" pitchFamily="34" charset="0"/>
              </a:rPr>
              <a:t> para </a:t>
            </a:r>
            <a:r>
              <a:rPr lang="en-US" altLang="en-US" sz="2400" dirty="0" err="1" smtClean="0">
                <a:solidFill>
                  <a:srgbClr val="000000"/>
                </a:solidFill>
                <a:latin typeface="Arial" panose="020B0604020202020204" pitchFamily="34" charset="0"/>
              </a:rPr>
              <a:t>hacer</a:t>
            </a:r>
            <a:r>
              <a:rPr lang="en-US" altLang="en-US" sz="2400" dirty="0" smtClean="0">
                <a:solidFill>
                  <a:srgbClr val="000000"/>
                </a:solidFill>
                <a:latin typeface="Arial" panose="020B0604020202020204" pitchFamily="34" charset="0"/>
              </a:rPr>
              <a:t> </a:t>
            </a:r>
            <a:r>
              <a:rPr lang="en-US" altLang="en-US" sz="2400" dirty="0" err="1" smtClean="0">
                <a:solidFill>
                  <a:srgbClr val="000000"/>
                </a:solidFill>
                <a:latin typeface="Arial" panose="020B0604020202020204" pitchFamily="34" charset="0"/>
              </a:rPr>
              <a:t>preguntas</a:t>
            </a:r>
            <a:r>
              <a:rPr lang="en-US" altLang="en-US" sz="2400" dirty="0" smtClean="0">
                <a:solidFill>
                  <a:srgbClr val="000000"/>
                </a:solidFill>
                <a:latin typeface="Arial" panose="020B0604020202020204" pitchFamily="34" charset="0"/>
              </a:rPr>
              <a:t>.</a:t>
            </a:r>
            <a:endParaRPr lang="en-US" alt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6078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eelawadee" panose="020B0502040204020203" pitchFamily="34" charset="-34"/>
                <a:cs typeface="Leelawadee" panose="020B0502040204020203" pitchFamily="34" charset="-34"/>
              </a:rPr>
              <a:t>¿</a:t>
            </a:r>
            <a:r>
              <a:rPr lang="en-US" dirty="0" err="1" smtClean="0"/>
              <a:t>Qu</a:t>
            </a:r>
            <a:r>
              <a:rPr lang="en-US" dirty="0" err="1" smtClean="0">
                <a:latin typeface="+mn-lt"/>
                <a:cs typeface="Leelawadee" panose="020B0502040204020203" pitchFamily="34" charset="-34"/>
              </a:rPr>
              <a:t>é</a:t>
            </a:r>
            <a:r>
              <a:rPr lang="en-US" dirty="0" smtClean="0"/>
              <a:t> </a:t>
            </a:r>
            <a:r>
              <a:rPr lang="en-US" dirty="0" err="1" smtClean="0"/>
              <a:t>es</a:t>
            </a:r>
            <a:r>
              <a:rPr lang="en-US" dirty="0" smtClean="0"/>
              <a:t> el </a:t>
            </a:r>
            <a:r>
              <a:rPr lang="en-US" dirty="0" err="1" smtClean="0"/>
              <a:t>Fraude</a:t>
            </a:r>
            <a:r>
              <a:rPr lang="en-US" dirty="0" smtClean="0"/>
              <a:t> </a:t>
            </a:r>
            <a:r>
              <a:rPr lang="en-US" dirty="0" err="1" smtClean="0"/>
              <a:t>en</a:t>
            </a:r>
            <a:r>
              <a:rPr lang="en-US" dirty="0" smtClean="0"/>
              <a:t> el </a:t>
            </a:r>
            <a:r>
              <a:rPr lang="en-US" dirty="0" err="1" smtClean="0"/>
              <a:t>Cuidado</a:t>
            </a:r>
            <a:r>
              <a:rPr lang="en-US" dirty="0" smtClean="0"/>
              <a:t> de </a:t>
            </a:r>
            <a:r>
              <a:rPr lang="en-US" dirty="0" err="1" smtClean="0"/>
              <a:t>Salud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Posible</a:t>
            </a:r>
            <a:r>
              <a:rPr lang="en-US" dirty="0" smtClean="0"/>
              <a:t> </a:t>
            </a:r>
            <a:r>
              <a:rPr lang="en-US" dirty="0" err="1" smtClean="0"/>
              <a:t>Fraude</a:t>
            </a:r>
            <a:r>
              <a:rPr lang="en-US" dirty="0" smtClean="0"/>
              <a:t> </a:t>
            </a:r>
            <a:r>
              <a:rPr lang="en-US" dirty="0" err="1" smtClean="0"/>
              <a:t>en</a:t>
            </a:r>
            <a:r>
              <a:rPr lang="en-US" dirty="0" smtClean="0"/>
              <a:t> el </a:t>
            </a:r>
            <a:r>
              <a:rPr lang="en-US" dirty="0" err="1" smtClean="0"/>
              <a:t>Cuidado</a:t>
            </a:r>
            <a:r>
              <a:rPr lang="en-US" dirty="0" smtClean="0"/>
              <a:t> de </a:t>
            </a:r>
            <a:r>
              <a:rPr lang="en-US" dirty="0" err="1" smtClean="0"/>
              <a:t>Salud</a:t>
            </a:r>
            <a:endParaRPr lang="en-US" dirty="0" smtClean="0"/>
          </a:p>
          <a:p>
            <a:pPr lvl="1"/>
            <a:r>
              <a:rPr lang="en-US" dirty="0" smtClean="0"/>
              <a:t>Se le ha </a:t>
            </a:r>
            <a:r>
              <a:rPr lang="en-US" dirty="0" err="1" smtClean="0"/>
              <a:t>cobrado</a:t>
            </a:r>
            <a:r>
              <a:rPr lang="en-US" dirty="0" smtClean="0"/>
              <a:t> a </a:t>
            </a:r>
            <a:r>
              <a:rPr lang="en-US" dirty="0" err="1" smtClean="0"/>
              <a:t>usted</a:t>
            </a:r>
            <a:r>
              <a:rPr lang="en-US" dirty="0" smtClean="0"/>
              <a:t> </a:t>
            </a:r>
            <a:r>
              <a:rPr lang="en-US" dirty="0" err="1" smtClean="0"/>
              <a:t>por</a:t>
            </a:r>
            <a:r>
              <a:rPr lang="en-US" dirty="0" smtClean="0"/>
              <a:t> un </a:t>
            </a:r>
            <a:r>
              <a:rPr lang="en-US" dirty="0" err="1" smtClean="0"/>
              <a:t>servicio</a:t>
            </a:r>
            <a:r>
              <a:rPr lang="en-US" dirty="0" smtClean="0"/>
              <a:t> que </a:t>
            </a:r>
            <a:r>
              <a:rPr lang="en-US" dirty="0" err="1" smtClean="0"/>
              <a:t>nunca</a:t>
            </a:r>
            <a:r>
              <a:rPr lang="en-US" dirty="0" smtClean="0"/>
              <a:t> </a:t>
            </a:r>
            <a:r>
              <a:rPr lang="en-US" dirty="0" err="1" smtClean="0"/>
              <a:t>recibi</a:t>
            </a:r>
            <a:r>
              <a:rPr lang="en-US" dirty="0" err="1" smtClean="0">
                <a:cs typeface="Leelawadee" panose="020B0502040204020203" pitchFamily="34" charset="-34"/>
              </a:rPr>
              <a:t>ó</a:t>
            </a:r>
            <a:r>
              <a:rPr lang="en-US" dirty="0" smtClean="0"/>
              <a:t>.</a:t>
            </a:r>
            <a:endParaRPr lang="en-US" dirty="0"/>
          </a:p>
          <a:p>
            <a:pPr lvl="1"/>
            <a:r>
              <a:rPr lang="en-US" dirty="0" smtClean="0"/>
              <a:t>Se le ha </a:t>
            </a:r>
            <a:r>
              <a:rPr lang="en-US" dirty="0" err="1" smtClean="0"/>
              <a:t>cobrado</a:t>
            </a:r>
            <a:r>
              <a:rPr lang="en-US" dirty="0" smtClean="0"/>
              <a:t> a </a:t>
            </a:r>
            <a:r>
              <a:rPr lang="en-US" dirty="0" err="1" smtClean="0"/>
              <a:t>usted</a:t>
            </a:r>
            <a:r>
              <a:rPr lang="en-US" dirty="0" smtClean="0"/>
              <a:t> </a:t>
            </a:r>
            <a:r>
              <a:rPr lang="en-US" dirty="0" err="1" smtClean="0"/>
              <a:t>por</a:t>
            </a:r>
            <a:r>
              <a:rPr lang="en-US" dirty="0" smtClean="0"/>
              <a:t> </a:t>
            </a:r>
            <a:r>
              <a:rPr lang="en-US" dirty="0" err="1" smtClean="0"/>
              <a:t>algo</a:t>
            </a:r>
            <a:r>
              <a:rPr lang="en-US" dirty="0" smtClean="0"/>
              <a:t> </a:t>
            </a:r>
            <a:r>
              <a:rPr lang="en-US" dirty="0" err="1" smtClean="0"/>
              <a:t>diferente</a:t>
            </a:r>
            <a:r>
              <a:rPr lang="en-US" dirty="0" smtClean="0"/>
              <a:t> de lo que ha </a:t>
            </a:r>
            <a:r>
              <a:rPr lang="en-US" dirty="0" err="1" smtClean="0"/>
              <a:t>recibido</a:t>
            </a:r>
            <a:r>
              <a:rPr lang="en-US" dirty="0" smtClean="0"/>
              <a:t>.</a:t>
            </a:r>
          </a:p>
          <a:p>
            <a:pPr lvl="1"/>
            <a:r>
              <a:rPr lang="en-US" dirty="0" smtClean="0"/>
              <a:t>Se le ha </a:t>
            </a:r>
            <a:r>
              <a:rPr lang="en-US" dirty="0" err="1" smtClean="0"/>
              <a:t>cobrado</a:t>
            </a:r>
            <a:r>
              <a:rPr lang="en-US" dirty="0" smtClean="0"/>
              <a:t> a </a:t>
            </a:r>
            <a:r>
              <a:rPr lang="en-US" dirty="0" err="1" smtClean="0"/>
              <a:t>usted</a:t>
            </a:r>
            <a:r>
              <a:rPr lang="en-US" dirty="0" smtClean="0"/>
              <a:t> </a:t>
            </a:r>
            <a:r>
              <a:rPr lang="en-US" dirty="0" err="1" smtClean="0"/>
              <a:t>por</a:t>
            </a:r>
            <a:r>
              <a:rPr lang="en-US" dirty="0" smtClean="0"/>
              <a:t> </a:t>
            </a:r>
            <a:r>
              <a:rPr lang="en-US" dirty="0" err="1" smtClean="0"/>
              <a:t>algo</a:t>
            </a:r>
            <a:r>
              <a:rPr lang="en-US" dirty="0" smtClean="0"/>
              <a:t> que no </a:t>
            </a:r>
            <a:r>
              <a:rPr lang="en-US" dirty="0" err="1" smtClean="0"/>
              <a:t>fue</a:t>
            </a:r>
            <a:r>
              <a:rPr lang="en-US" dirty="0" smtClean="0"/>
              <a:t> </a:t>
            </a:r>
            <a:r>
              <a:rPr lang="en-US" dirty="0" err="1" smtClean="0"/>
              <a:t>necesario</a:t>
            </a:r>
            <a:r>
              <a:rPr lang="en-US" dirty="0" smtClean="0"/>
              <a:t> </a:t>
            </a:r>
            <a:r>
              <a:rPr lang="en-US" dirty="0" err="1" smtClean="0"/>
              <a:t>por</a:t>
            </a:r>
            <a:r>
              <a:rPr lang="en-US" dirty="0" smtClean="0"/>
              <a:t> </a:t>
            </a:r>
            <a:r>
              <a:rPr lang="en-US" dirty="0" err="1" smtClean="0"/>
              <a:t>motivos</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é</a:t>
            </a:r>
            <a:r>
              <a:rPr lang="en-US" dirty="0" err="1" smtClean="0"/>
              <a:t>dicos</a:t>
            </a:r>
            <a:r>
              <a:rPr lang="en-US" dirty="0" smtClean="0"/>
              <a:t>.</a:t>
            </a:r>
          </a:p>
          <a:p>
            <a:pPr lvl="1"/>
            <a:r>
              <a:rPr lang="en-US" dirty="0" smtClean="0"/>
              <a:t>Se le ha </a:t>
            </a:r>
            <a:r>
              <a:rPr lang="en-US" dirty="0" err="1" smtClean="0"/>
              <a:t>cobrado</a:t>
            </a:r>
            <a:r>
              <a:rPr lang="en-US" dirty="0" smtClean="0"/>
              <a:t> a </a:t>
            </a:r>
            <a:r>
              <a:rPr lang="en-US" dirty="0" err="1" smtClean="0"/>
              <a:t>usted</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á</a:t>
            </a:r>
            <a:r>
              <a:rPr lang="en-US" dirty="0" err="1" smtClean="0"/>
              <a:t>s</a:t>
            </a:r>
            <a:r>
              <a:rPr lang="en-US" dirty="0" smtClean="0"/>
              <a:t> de </a:t>
            </a:r>
            <a:r>
              <a:rPr lang="en-US" dirty="0" err="1" smtClean="0"/>
              <a:t>una</a:t>
            </a:r>
            <a:r>
              <a:rPr lang="en-US" dirty="0" smtClean="0"/>
              <a:t> </a:t>
            </a:r>
            <a:r>
              <a:rPr lang="en-US" dirty="0" err="1" smtClean="0"/>
              <a:t>vez</a:t>
            </a:r>
            <a:r>
              <a:rPr lang="en-US" dirty="0" smtClean="0"/>
              <a:t> </a:t>
            </a:r>
            <a:r>
              <a:rPr lang="en-US" dirty="0" err="1" smtClean="0"/>
              <a:t>por</a:t>
            </a:r>
            <a:r>
              <a:rPr lang="en-US" dirty="0" smtClean="0"/>
              <a:t> el </a:t>
            </a:r>
            <a:r>
              <a:rPr lang="en-US" dirty="0" err="1" smtClean="0"/>
              <a:t>mismo</a:t>
            </a:r>
            <a:r>
              <a:rPr lang="en-US" dirty="0" smtClean="0"/>
              <a:t> </a:t>
            </a:r>
            <a:r>
              <a:rPr lang="en-US" dirty="0" err="1" smtClean="0"/>
              <a:t>servicio</a:t>
            </a:r>
            <a:r>
              <a:rPr lang="en-US" dirty="0" smtClean="0"/>
              <a:t> o </a:t>
            </a:r>
            <a:r>
              <a:rPr lang="en-US" dirty="0" err="1" smtClean="0"/>
              <a:t>equipo</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é</a:t>
            </a:r>
            <a:r>
              <a:rPr lang="en-US" dirty="0" err="1" smtClean="0"/>
              <a:t>dico</a:t>
            </a:r>
            <a:r>
              <a:rPr lang="en-US" dirty="0" smtClean="0"/>
              <a:t>.</a:t>
            </a:r>
            <a:endParaRPr lang="en-US" dirty="0"/>
          </a:p>
          <a:p>
            <a:pPr marL="457200" lvl="1" indent="0">
              <a:buNone/>
            </a:pPr>
            <a:endParaRPr lang="en-US" dirty="0"/>
          </a:p>
        </p:txBody>
      </p:sp>
    </p:spTree>
    <p:extLst>
      <p:ext uri="{BB962C8B-B14F-4D97-AF65-F5344CB8AC3E}">
        <p14:creationId xmlns:p14="http://schemas.microsoft.com/office/powerpoint/2010/main" val="182613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Leelawadee" panose="020B0502040204020203" pitchFamily="34" charset="-34"/>
              </a:rPr>
              <a:t>¿</a:t>
            </a:r>
            <a:r>
              <a:rPr lang="en-US" dirty="0" err="1" smtClean="0"/>
              <a:t>Cu</a:t>
            </a:r>
            <a:r>
              <a:rPr lang="en-US" dirty="0" err="1" smtClean="0">
                <a:latin typeface="Calibri" panose="020F0502020204030204" pitchFamily="34" charset="0"/>
                <a:cs typeface="Calibri" panose="020F0502020204030204" pitchFamily="34" charset="0"/>
              </a:rPr>
              <a:t>á</a:t>
            </a:r>
            <a:r>
              <a:rPr lang="en-US" dirty="0" err="1" smtClean="0"/>
              <a:t>les</a:t>
            </a:r>
            <a:r>
              <a:rPr lang="en-US" dirty="0" smtClean="0"/>
              <a:t> son </a:t>
            </a:r>
            <a:r>
              <a:rPr lang="en-US" dirty="0" err="1" smtClean="0"/>
              <a:t>los</a:t>
            </a:r>
            <a:r>
              <a:rPr lang="en-US" dirty="0" smtClean="0"/>
              <a:t> </a:t>
            </a:r>
            <a:r>
              <a:rPr lang="en-US" dirty="0" err="1" smtClean="0"/>
              <a:t>errores</a:t>
            </a:r>
            <a:r>
              <a:rPr lang="en-US" dirty="0" smtClean="0"/>
              <a:t> </a:t>
            </a:r>
            <a:r>
              <a:rPr lang="en-US" dirty="0" err="1" smtClean="0"/>
              <a:t>en</a:t>
            </a:r>
            <a:r>
              <a:rPr lang="en-US" dirty="0" smtClean="0"/>
              <a:t> el </a:t>
            </a:r>
            <a:r>
              <a:rPr lang="en-US" dirty="0" err="1" smtClean="0"/>
              <a:t>Cobro</a:t>
            </a:r>
            <a:r>
              <a:rPr lang="en-US" dirty="0" smtClean="0"/>
              <a:t> de </a:t>
            </a:r>
            <a:r>
              <a:rPr lang="en-US" dirty="0" err="1" smtClean="0"/>
              <a:t>Servicios</a:t>
            </a:r>
            <a:r>
              <a:rPr lang="en-US" dirty="0" smtClean="0"/>
              <a:t> de </a:t>
            </a:r>
            <a:r>
              <a:rPr lang="en-US" dirty="0" err="1" smtClean="0"/>
              <a:t>Cuidado</a:t>
            </a:r>
            <a:r>
              <a:rPr lang="en-US" dirty="0" smtClean="0"/>
              <a:t> de </a:t>
            </a:r>
            <a:r>
              <a:rPr lang="en-US" dirty="0" err="1" smtClean="0"/>
              <a:t>Salud</a:t>
            </a:r>
            <a:r>
              <a:rPr lang="en-US" dirty="0" smtClean="0"/>
              <a:t>?</a:t>
            </a:r>
            <a:endParaRPr lang="en-US" dirty="0"/>
          </a:p>
        </p:txBody>
      </p:sp>
      <p:sp>
        <p:nvSpPr>
          <p:cNvPr id="3" name="Content Placeholder 2"/>
          <p:cNvSpPr>
            <a:spLocks noGrp="1"/>
          </p:cNvSpPr>
          <p:nvPr>
            <p:ph idx="1"/>
          </p:nvPr>
        </p:nvSpPr>
        <p:spPr>
          <a:xfrm>
            <a:off x="609600" y="2133600"/>
            <a:ext cx="8229600" cy="4106863"/>
          </a:xfrm>
        </p:spPr>
        <p:txBody>
          <a:bodyPr/>
          <a:lstStyle/>
          <a:p>
            <a:r>
              <a:rPr lang="en-US" dirty="0" err="1" smtClean="0"/>
              <a:t>Errores</a:t>
            </a:r>
            <a:r>
              <a:rPr lang="en-US" dirty="0" smtClean="0"/>
              <a:t> </a:t>
            </a:r>
            <a:r>
              <a:rPr lang="en-US" dirty="0" err="1" smtClean="0"/>
              <a:t>en</a:t>
            </a:r>
            <a:r>
              <a:rPr lang="en-US" dirty="0" smtClean="0"/>
              <a:t> la </a:t>
            </a:r>
            <a:r>
              <a:rPr lang="en-US" dirty="0" err="1" smtClean="0"/>
              <a:t>factura</a:t>
            </a:r>
            <a:r>
              <a:rPr lang="en-US" dirty="0" smtClean="0"/>
              <a:t> y el </a:t>
            </a:r>
            <a:r>
              <a:rPr lang="en-US" dirty="0" err="1" smtClean="0"/>
              <a:t>cobro</a:t>
            </a:r>
            <a:r>
              <a:rPr lang="en-US" dirty="0" smtClean="0"/>
              <a:t>.</a:t>
            </a:r>
          </a:p>
          <a:p>
            <a:pPr lvl="1"/>
            <a:r>
              <a:rPr lang="en-US" dirty="0" err="1" smtClean="0"/>
              <a:t>Errores</a:t>
            </a:r>
            <a:r>
              <a:rPr lang="en-US" dirty="0" smtClean="0"/>
              <a:t> </a:t>
            </a:r>
            <a:r>
              <a:rPr lang="en-US" dirty="0" err="1" smtClean="0"/>
              <a:t>humanos</a:t>
            </a:r>
            <a:endParaRPr lang="en-US" dirty="0"/>
          </a:p>
          <a:p>
            <a:pPr lvl="1"/>
            <a:r>
              <a:rPr lang="en-US" dirty="0" err="1" smtClean="0"/>
              <a:t>Alguien</a:t>
            </a:r>
            <a:r>
              <a:rPr lang="en-US" dirty="0" smtClean="0"/>
              <a:t> </a:t>
            </a:r>
            <a:r>
              <a:rPr lang="en-US" dirty="0" err="1" smtClean="0"/>
              <a:t>por</a:t>
            </a:r>
            <a:r>
              <a:rPr lang="en-US" dirty="0" smtClean="0"/>
              <a:t> </a:t>
            </a:r>
            <a:r>
              <a:rPr lang="en-US" dirty="0" err="1" smtClean="0"/>
              <a:t>accidente</a:t>
            </a:r>
            <a:r>
              <a:rPr lang="en-US" dirty="0" smtClean="0"/>
              <a:t> </a:t>
            </a:r>
            <a:r>
              <a:rPr lang="en-US" dirty="0" err="1" smtClean="0"/>
              <a:t>puso</a:t>
            </a:r>
            <a:r>
              <a:rPr lang="en-US" dirty="0" smtClean="0"/>
              <a:t> el </a:t>
            </a:r>
            <a:r>
              <a:rPr lang="en-US" dirty="0" err="1" smtClean="0"/>
              <a:t>nombre</a:t>
            </a:r>
            <a:r>
              <a:rPr lang="en-US" dirty="0" smtClean="0"/>
              <a:t> o la </a:t>
            </a:r>
            <a:r>
              <a:rPr lang="en-US" dirty="0" err="1" smtClean="0"/>
              <a:t>informaci</a:t>
            </a:r>
            <a:r>
              <a:rPr lang="en-US" dirty="0" err="1" smtClean="0">
                <a:latin typeface="Calibri" panose="020F0502020204030204" pitchFamily="34" charset="0"/>
                <a:cs typeface="Calibri" panose="020F0502020204030204" pitchFamily="34" charset="0"/>
              </a:rPr>
              <a:t>ó</a:t>
            </a:r>
            <a:r>
              <a:rPr lang="en-US" dirty="0" err="1" smtClean="0"/>
              <a:t>n</a:t>
            </a:r>
            <a:r>
              <a:rPr lang="en-US" dirty="0" smtClean="0"/>
              <a:t> </a:t>
            </a:r>
            <a:r>
              <a:rPr lang="en-US" dirty="0" err="1" smtClean="0"/>
              <a:t>incorrecta</a:t>
            </a:r>
            <a:r>
              <a:rPr lang="en-US" dirty="0" smtClean="0"/>
              <a:t>.</a:t>
            </a:r>
            <a:endParaRPr lang="en-US" dirty="0"/>
          </a:p>
          <a:p>
            <a:pPr lvl="1"/>
            <a:r>
              <a:rPr lang="en-US" dirty="0" smtClean="0">
                <a:solidFill>
                  <a:schemeClr val="dk1"/>
                </a:solidFill>
              </a:rPr>
              <a:t>Si el error </a:t>
            </a:r>
            <a:r>
              <a:rPr lang="en-US" dirty="0" err="1" smtClean="0">
                <a:solidFill>
                  <a:schemeClr val="dk1"/>
                </a:solidFill>
              </a:rPr>
              <a:t>es</a:t>
            </a:r>
            <a:r>
              <a:rPr lang="en-US" dirty="0" smtClean="0">
                <a:solidFill>
                  <a:schemeClr val="dk1"/>
                </a:solidFill>
              </a:rPr>
              <a:t> </a:t>
            </a:r>
            <a:r>
              <a:rPr lang="en-US" dirty="0" err="1" smtClean="0">
                <a:solidFill>
                  <a:schemeClr val="dk1"/>
                </a:solidFill>
              </a:rPr>
              <a:t>humano</a:t>
            </a:r>
            <a:r>
              <a:rPr lang="en-US" dirty="0" smtClean="0">
                <a:solidFill>
                  <a:schemeClr val="dk1"/>
                </a:solidFill>
              </a:rPr>
              <a:t> y no </a:t>
            </a:r>
            <a:r>
              <a:rPr lang="en-US" dirty="0" err="1" smtClean="0">
                <a:solidFill>
                  <a:schemeClr val="dk1"/>
                </a:solidFill>
              </a:rPr>
              <a:t>es</a:t>
            </a:r>
            <a:r>
              <a:rPr lang="en-US" dirty="0" smtClean="0">
                <a:solidFill>
                  <a:schemeClr val="dk1"/>
                </a:solidFill>
              </a:rPr>
              <a:t> </a:t>
            </a:r>
            <a:r>
              <a:rPr lang="en-US" dirty="0" err="1" smtClean="0">
                <a:solidFill>
                  <a:schemeClr val="dk1"/>
                </a:solidFill>
              </a:rPr>
              <a:t>fraude</a:t>
            </a:r>
            <a:r>
              <a:rPr lang="en-US" dirty="0" smtClean="0">
                <a:solidFill>
                  <a:schemeClr val="dk1"/>
                </a:solidFill>
              </a:rPr>
              <a:t>, </a:t>
            </a:r>
            <a:r>
              <a:rPr lang="en-US" dirty="0" err="1" smtClean="0">
                <a:solidFill>
                  <a:schemeClr val="dk1"/>
                </a:solidFill>
              </a:rPr>
              <a:t>trabaje</a:t>
            </a:r>
            <a:r>
              <a:rPr lang="en-US" dirty="0" smtClean="0">
                <a:solidFill>
                  <a:schemeClr val="dk1"/>
                </a:solidFill>
              </a:rPr>
              <a:t> con </a:t>
            </a:r>
            <a:r>
              <a:rPr lang="en-US" dirty="0" err="1" smtClean="0">
                <a:solidFill>
                  <a:schemeClr val="dk1"/>
                </a:solidFill>
              </a:rPr>
              <a:t>su</a:t>
            </a:r>
            <a:r>
              <a:rPr lang="en-US" dirty="0" smtClean="0">
                <a:solidFill>
                  <a:schemeClr val="dk1"/>
                </a:solidFill>
              </a:rPr>
              <a:t> </a:t>
            </a:r>
            <a:r>
              <a:rPr lang="en-US" dirty="0" err="1" smtClean="0">
                <a:solidFill>
                  <a:schemeClr val="dk1"/>
                </a:solidFill>
              </a:rPr>
              <a:t>proveedor</a:t>
            </a:r>
            <a:r>
              <a:rPr lang="en-US" dirty="0" smtClean="0">
                <a:solidFill>
                  <a:schemeClr val="dk1"/>
                </a:solidFill>
              </a:rPr>
              <a:t> de </a:t>
            </a:r>
            <a:r>
              <a:rPr lang="en-US" dirty="0" err="1" smtClean="0">
                <a:solidFill>
                  <a:schemeClr val="dk1"/>
                </a:solidFill>
              </a:rPr>
              <a:t>salud</a:t>
            </a:r>
            <a:r>
              <a:rPr lang="en-US" dirty="0" smtClean="0">
                <a:solidFill>
                  <a:schemeClr val="dk1"/>
                </a:solidFill>
              </a:rPr>
              <a:t> para </a:t>
            </a:r>
            <a:r>
              <a:rPr lang="en-US" dirty="0" err="1" smtClean="0">
                <a:solidFill>
                  <a:schemeClr val="dk1"/>
                </a:solidFill>
              </a:rPr>
              <a:t>solucionar</a:t>
            </a:r>
            <a:r>
              <a:rPr lang="en-US" dirty="0" smtClean="0">
                <a:solidFill>
                  <a:schemeClr val="dk1"/>
                </a:solidFill>
              </a:rPr>
              <a:t> el </a:t>
            </a:r>
            <a:r>
              <a:rPr lang="en-US" dirty="0" err="1" smtClean="0">
                <a:solidFill>
                  <a:schemeClr val="dk1"/>
                </a:solidFill>
              </a:rPr>
              <a:t>problema</a:t>
            </a:r>
            <a:r>
              <a:rPr lang="en-US" dirty="0" smtClean="0">
                <a:solidFill>
                  <a:schemeClr val="dk1"/>
                </a:solidFill>
              </a:rPr>
              <a:t>.</a:t>
            </a:r>
            <a:endParaRPr lang="en-US" dirty="0"/>
          </a:p>
          <a:p>
            <a:pPr marL="457200" lvl="1" indent="0">
              <a:buNone/>
            </a:pPr>
            <a:endParaRPr lang="en-US" dirty="0"/>
          </a:p>
        </p:txBody>
      </p:sp>
    </p:spTree>
    <p:extLst>
      <p:ext uri="{BB962C8B-B14F-4D97-AF65-F5344CB8AC3E}">
        <p14:creationId xmlns:p14="http://schemas.microsoft.com/office/powerpoint/2010/main" val="323185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Compruebe</a:t>
            </a:r>
            <a:r>
              <a:rPr lang="en-US" altLang="en-US" dirty="0" smtClean="0"/>
              <a:t> que </a:t>
            </a:r>
            <a:r>
              <a:rPr lang="en-US" altLang="en-US" dirty="0" err="1" smtClean="0"/>
              <a:t>tanto</a:t>
            </a:r>
            <a:r>
              <a:rPr lang="en-US" altLang="en-US" dirty="0" smtClean="0"/>
              <a:t> </a:t>
            </a:r>
            <a:r>
              <a:rPr lang="en-US" altLang="en-US" dirty="0" err="1" smtClean="0"/>
              <a:t>sabe</a:t>
            </a:r>
            <a:r>
              <a:rPr lang="en-US" altLang="en-US" dirty="0" smtClean="0"/>
              <a:t>, </a:t>
            </a:r>
            <a:br>
              <a:rPr lang="en-US" altLang="en-US" dirty="0" smtClean="0"/>
            </a:br>
            <a:r>
              <a:rPr lang="en-US" altLang="en-US" dirty="0" err="1" smtClean="0"/>
              <a:t>Pregunta</a:t>
            </a:r>
            <a:r>
              <a:rPr lang="en-US" altLang="en-US" dirty="0" smtClean="0"/>
              <a:t> 1</a:t>
            </a:r>
            <a:endParaRPr lang="en-US" dirty="0"/>
          </a:p>
        </p:txBody>
      </p:sp>
      <p:sp>
        <p:nvSpPr>
          <p:cNvPr id="4" name="Content Placeholder 2"/>
          <p:cNvSpPr>
            <a:spLocks noGrp="1"/>
          </p:cNvSpPr>
          <p:nvPr>
            <p:ph idx="1"/>
          </p:nvPr>
        </p:nvSpPr>
        <p:spPr>
          <a:xfrm>
            <a:off x="457200" y="1722437"/>
            <a:ext cx="4114800" cy="4106863"/>
          </a:xfrm>
        </p:spPr>
        <p:txBody>
          <a:bodyPr>
            <a:normAutofit/>
          </a:bodyPr>
          <a:lstStyle/>
          <a:p>
            <a:r>
              <a:rPr lang="en-US" altLang="en-US" sz="2400" dirty="0" smtClean="0"/>
              <a:t>La </a:t>
            </a:r>
            <a:r>
              <a:rPr lang="en-US" altLang="en-US" sz="2400" dirty="0" err="1" smtClean="0"/>
              <a:t>definici</a:t>
            </a:r>
            <a:r>
              <a:rPr lang="en-US" altLang="en-US" sz="2400" dirty="0" err="1" smtClean="0">
                <a:latin typeface="Calibri" panose="020F0502020204030204" pitchFamily="34" charset="0"/>
                <a:cs typeface="Calibri" panose="020F0502020204030204" pitchFamily="34" charset="0"/>
              </a:rPr>
              <a:t>ó</a:t>
            </a:r>
            <a:r>
              <a:rPr lang="en-US" altLang="en-US" sz="2400" dirty="0" err="1" smtClean="0"/>
              <a:t>n</a:t>
            </a:r>
            <a:r>
              <a:rPr lang="en-US" altLang="en-US" sz="2400" dirty="0" smtClean="0"/>
              <a:t> de____ </a:t>
            </a:r>
            <a:r>
              <a:rPr lang="en-US" altLang="en-US" sz="2400" dirty="0" err="1" smtClean="0"/>
              <a:t>es</a:t>
            </a:r>
            <a:r>
              <a:rPr lang="en-US" altLang="en-US" sz="2400" dirty="0" smtClean="0"/>
              <a:t> </a:t>
            </a:r>
            <a:r>
              <a:rPr lang="en-US" altLang="en-US" sz="2400" dirty="0" err="1" smtClean="0"/>
              <a:t>cuando</a:t>
            </a:r>
            <a:r>
              <a:rPr lang="en-US" altLang="en-US" sz="2400" dirty="0" smtClean="0"/>
              <a:t> </a:t>
            </a:r>
            <a:r>
              <a:rPr lang="en-US" altLang="en-US" sz="2400" dirty="0" err="1" smtClean="0"/>
              <a:t>alguien</a:t>
            </a:r>
            <a:r>
              <a:rPr lang="en-US" altLang="en-US" sz="2400" dirty="0" smtClean="0"/>
              <a:t> </a:t>
            </a:r>
            <a:r>
              <a:rPr lang="en-US" altLang="en-US" sz="2400" dirty="0" err="1" smtClean="0"/>
              <a:t>engaña</a:t>
            </a:r>
            <a:r>
              <a:rPr lang="en-US" altLang="en-US" sz="2400" dirty="0" smtClean="0"/>
              <a:t> a </a:t>
            </a:r>
            <a:r>
              <a:rPr lang="en-US" altLang="en-US" sz="2400" dirty="0" err="1" smtClean="0"/>
              <a:t>alguien</a:t>
            </a:r>
            <a:r>
              <a:rPr lang="en-US" altLang="en-US" sz="2400" dirty="0" smtClean="0"/>
              <a:t> </a:t>
            </a:r>
            <a:r>
              <a:rPr lang="en-US" altLang="en-US" sz="2400" u="sng" dirty="0" err="1" smtClean="0"/>
              <a:t>intencionalmente</a:t>
            </a:r>
            <a:r>
              <a:rPr lang="en-US" altLang="en-US" sz="2400" u="sng" dirty="0" smtClean="0"/>
              <a:t> </a:t>
            </a:r>
            <a:r>
              <a:rPr lang="en-US" altLang="en-US" sz="2400" dirty="0" smtClean="0"/>
              <a:t>o se </a:t>
            </a:r>
            <a:r>
              <a:rPr lang="en-US" altLang="en-US" sz="2400" dirty="0" err="1" smtClean="0"/>
              <a:t>hace</a:t>
            </a:r>
            <a:r>
              <a:rPr lang="en-US" altLang="en-US" sz="2400" dirty="0" smtClean="0"/>
              <a:t> </a:t>
            </a:r>
            <a:r>
              <a:rPr lang="en-US" altLang="en-US" sz="2400" dirty="0" err="1" smtClean="0"/>
              <a:t>pasar</a:t>
            </a:r>
            <a:r>
              <a:rPr lang="en-US" altLang="en-US" sz="2400" dirty="0" smtClean="0"/>
              <a:t> </a:t>
            </a:r>
            <a:r>
              <a:rPr lang="en-US" altLang="en-US" sz="2400" dirty="0" err="1" smtClean="0"/>
              <a:t>por</a:t>
            </a:r>
            <a:r>
              <a:rPr lang="en-US" altLang="en-US" sz="2400" dirty="0" smtClean="0"/>
              <a:t> </a:t>
            </a:r>
            <a:r>
              <a:rPr lang="en-US" altLang="en-US" sz="2400" dirty="0" err="1" smtClean="0"/>
              <a:t>otra</a:t>
            </a:r>
            <a:r>
              <a:rPr lang="en-US" altLang="en-US" sz="2400" dirty="0" smtClean="0"/>
              <a:t> persona para </a:t>
            </a:r>
            <a:r>
              <a:rPr lang="en-US" altLang="en-US" sz="2400" dirty="0" err="1" smtClean="0"/>
              <a:t>obtener</a:t>
            </a:r>
            <a:r>
              <a:rPr lang="en-US" altLang="en-US" sz="2400" dirty="0" smtClean="0"/>
              <a:t> </a:t>
            </a:r>
            <a:r>
              <a:rPr lang="en-US" altLang="en-US" sz="2400" dirty="0" err="1" smtClean="0"/>
              <a:t>dinero</a:t>
            </a:r>
            <a:r>
              <a:rPr lang="en-US" altLang="en-US" sz="2400" dirty="0" smtClean="0"/>
              <a:t> o </a:t>
            </a:r>
            <a:r>
              <a:rPr lang="en-US" altLang="en-US" sz="2400" dirty="0" err="1" smtClean="0"/>
              <a:t>pertenencias</a:t>
            </a:r>
            <a:r>
              <a:rPr lang="en-US" altLang="en-US" sz="2400" dirty="0" smtClean="0"/>
              <a:t> de </a:t>
            </a:r>
            <a:r>
              <a:rPr lang="en-US" altLang="en-US" sz="2400" dirty="0" err="1" smtClean="0"/>
              <a:t>cualquier</a:t>
            </a:r>
            <a:r>
              <a:rPr lang="en-US" altLang="en-US" sz="2400" dirty="0" smtClean="0"/>
              <a:t> </a:t>
            </a:r>
            <a:r>
              <a:rPr lang="en-US" altLang="en-US" sz="2400" dirty="0" err="1" smtClean="0"/>
              <a:t>programa</a:t>
            </a:r>
            <a:r>
              <a:rPr lang="en-US" altLang="en-US" sz="2400" dirty="0" smtClean="0"/>
              <a:t> de </a:t>
            </a:r>
            <a:r>
              <a:rPr lang="en-US" altLang="en-US" sz="2400" dirty="0" err="1" smtClean="0"/>
              <a:t>beneficios</a:t>
            </a:r>
            <a:r>
              <a:rPr lang="en-US" altLang="en-US" sz="2400" dirty="0" smtClean="0"/>
              <a:t> del </a:t>
            </a:r>
            <a:r>
              <a:rPr lang="en-US" altLang="en-US" sz="2400" dirty="0" err="1" smtClean="0"/>
              <a:t>Cuidado</a:t>
            </a:r>
            <a:r>
              <a:rPr lang="en-US" altLang="en-US" sz="2400" dirty="0" smtClean="0"/>
              <a:t> de </a:t>
            </a:r>
            <a:r>
              <a:rPr lang="en-US" altLang="en-US" sz="2400" dirty="0" err="1" smtClean="0"/>
              <a:t>Salud</a:t>
            </a:r>
            <a:r>
              <a:rPr lang="en-US" altLang="en-US" sz="2400" dirty="0" smtClean="0"/>
              <a:t>.</a:t>
            </a:r>
          </a:p>
          <a:p>
            <a:pPr lvl="1"/>
            <a:r>
              <a:rPr lang="en-US" altLang="en-US" sz="2400" dirty="0" smtClean="0"/>
              <a:t>A. </a:t>
            </a:r>
            <a:r>
              <a:rPr lang="en-US" altLang="en-US" sz="2400" dirty="0" err="1" smtClean="0"/>
              <a:t>Fraude</a:t>
            </a:r>
            <a:endParaRPr lang="en-US" altLang="en-US" sz="2400" dirty="0" smtClean="0"/>
          </a:p>
          <a:p>
            <a:pPr lvl="1"/>
            <a:r>
              <a:rPr lang="en-US" altLang="en-US" sz="2400" dirty="0" smtClean="0"/>
              <a:t>B. Error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1828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28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Respuesta</a:t>
            </a:r>
            <a:r>
              <a:rPr lang="en-US" dirty="0" smtClean="0"/>
              <a:t> </a:t>
            </a:r>
            <a:r>
              <a:rPr lang="en-US" dirty="0" err="1" smtClean="0"/>
              <a:t>Correcta</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err="1" smtClean="0"/>
              <a:t>Fraude</a:t>
            </a:r>
            <a:endParaRPr lang="en-US" dirty="0" smtClean="0"/>
          </a:p>
          <a:p>
            <a:pPr lvl="1"/>
            <a:r>
              <a:rPr lang="en-US" dirty="0" smtClean="0"/>
              <a:t>La </a:t>
            </a:r>
            <a:r>
              <a:rPr lang="en-US" dirty="0" err="1" smtClean="0"/>
              <a:t>respuesta</a:t>
            </a:r>
            <a:r>
              <a:rPr lang="en-US" dirty="0" smtClean="0"/>
              <a:t> </a:t>
            </a:r>
            <a:r>
              <a:rPr lang="en-US" dirty="0" err="1" smtClean="0"/>
              <a:t>es</a:t>
            </a:r>
            <a:r>
              <a:rPr lang="en-US" dirty="0" smtClean="0"/>
              <a:t> </a:t>
            </a:r>
            <a:r>
              <a:rPr lang="en-US" dirty="0" err="1" smtClean="0"/>
              <a:t>fraude</a:t>
            </a:r>
            <a:r>
              <a:rPr lang="en-US" dirty="0" smtClean="0"/>
              <a:t> </a:t>
            </a:r>
            <a:r>
              <a:rPr lang="en-US" dirty="0" err="1" smtClean="0"/>
              <a:t>por</a:t>
            </a:r>
            <a:r>
              <a:rPr lang="en-US" dirty="0" smtClean="0"/>
              <a:t> que un error se </a:t>
            </a:r>
            <a:r>
              <a:rPr lang="en-US" dirty="0" err="1" smtClean="0"/>
              <a:t>hace</a:t>
            </a:r>
            <a:r>
              <a:rPr lang="en-US" dirty="0" smtClean="0"/>
              <a:t> </a:t>
            </a:r>
            <a:r>
              <a:rPr lang="en-US" u="sng" dirty="0" smtClean="0"/>
              <a:t>sin </a:t>
            </a:r>
            <a:r>
              <a:rPr lang="en-US" u="sng" dirty="0" err="1" smtClean="0"/>
              <a:t>intenciones</a:t>
            </a:r>
            <a:r>
              <a:rPr lang="en-US" dirty="0"/>
              <a:t> </a:t>
            </a:r>
            <a:r>
              <a:rPr lang="en-US" dirty="0" smtClean="0"/>
              <a:t>y se </a:t>
            </a:r>
            <a:r>
              <a:rPr lang="en-US" dirty="0" err="1" smtClean="0"/>
              <a:t>puede</a:t>
            </a:r>
            <a:r>
              <a:rPr lang="en-US" dirty="0" smtClean="0"/>
              <a:t> </a:t>
            </a:r>
            <a:r>
              <a:rPr lang="en-US" dirty="0" err="1" smtClean="0"/>
              <a:t>arreglar</a:t>
            </a:r>
            <a:r>
              <a:rPr lang="en-US" dirty="0" smtClean="0"/>
              <a:t> </a:t>
            </a:r>
            <a:r>
              <a:rPr lang="en-US" dirty="0" err="1" smtClean="0"/>
              <a:t>f</a:t>
            </a:r>
            <a:r>
              <a:rPr lang="en-US" dirty="0" err="1" smtClean="0">
                <a:latin typeface="Calibri" panose="020F0502020204030204" pitchFamily="34" charset="0"/>
                <a:cs typeface="Calibri" panose="020F0502020204030204" pitchFamily="34" charset="0"/>
              </a:rPr>
              <a:t>á</a:t>
            </a:r>
            <a:r>
              <a:rPr lang="en-US" dirty="0" err="1" smtClean="0"/>
              <a:t>cilmente</a:t>
            </a:r>
            <a:r>
              <a:rPr lang="en-US" dirty="0" smtClean="0"/>
              <a:t> con la </a:t>
            </a:r>
            <a:r>
              <a:rPr lang="en-US" dirty="0" err="1" smtClean="0"/>
              <a:t>ayuda</a:t>
            </a:r>
            <a:r>
              <a:rPr lang="en-US" dirty="0" smtClean="0"/>
              <a:t> de Medicare.</a:t>
            </a:r>
          </a:p>
          <a:p>
            <a:pPr lvl="1"/>
            <a:r>
              <a:rPr lang="en-US" dirty="0" smtClean="0"/>
              <a:t>El </a:t>
            </a:r>
            <a:r>
              <a:rPr lang="en-US" dirty="0" err="1" smtClean="0"/>
              <a:t>fraude</a:t>
            </a:r>
            <a:r>
              <a:rPr lang="en-US" dirty="0" smtClean="0"/>
              <a:t> </a:t>
            </a:r>
            <a:r>
              <a:rPr lang="en-US" dirty="0" err="1" smtClean="0"/>
              <a:t>es</a:t>
            </a:r>
            <a:r>
              <a:rPr lang="en-US" dirty="0" smtClean="0"/>
              <a:t> un </a:t>
            </a:r>
            <a:r>
              <a:rPr lang="en-US" dirty="0" err="1" smtClean="0"/>
              <a:t>acto</a:t>
            </a:r>
            <a:r>
              <a:rPr lang="en-US" dirty="0" smtClean="0"/>
              <a:t> con </a:t>
            </a:r>
            <a:r>
              <a:rPr lang="en-US" dirty="0" err="1" smtClean="0"/>
              <a:t>intenciones</a:t>
            </a:r>
            <a:r>
              <a:rPr lang="en-US" dirty="0" smtClean="0"/>
              <a:t> de </a:t>
            </a:r>
            <a:r>
              <a:rPr lang="en-US" dirty="0" err="1" smtClean="0"/>
              <a:t>cobrar</a:t>
            </a:r>
            <a:r>
              <a:rPr lang="en-US" dirty="0" smtClean="0"/>
              <a:t> </a:t>
            </a:r>
            <a:r>
              <a:rPr lang="en-US" dirty="0" err="1" smtClean="0"/>
              <a:t>por</a:t>
            </a:r>
            <a:r>
              <a:rPr lang="en-US" dirty="0" smtClean="0"/>
              <a:t> </a:t>
            </a:r>
            <a:r>
              <a:rPr lang="en-US" dirty="0" err="1" smtClean="0"/>
              <a:t>servicios</a:t>
            </a:r>
            <a:r>
              <a:rPr lang="en-US" dirty="0" smtClean="0"/>
              <a:t> que no se </a:t>
            </a:r>
            <a:r>
              <a:rPr lang="en-US" dirty="0" err="1" smtClean="0"/>
              <a:t>dieron</a:t>
            </a:r>
            <a:r>
              <a:rPr lang="en-US" dirty="0" smtClean="0"/>
              <a:t>, </a:t>
            </a:r>
            <a:r>
              <a:rPr lang="en-US" dirty="0" err="1" smtClean="0"/>
              <a:t>servicios</a:t>
            </a:r>
            <a:r>
              <a:rPr lang="en-US" dirty="0" smtClean="0"/>
              <a:t> que no son </a:t>
            </a:r>
            <a:r>
              <a:rPr lang="en-US" dirty="0" err="1" smtClean="0"/>
              <a:t>necesarios</a:t>
            </a:r>
            <a:r>
              <a:rPr lang="en-US" dirty="0" smtClean="0"/>
              <a:t> </a:t>
            </a:r>
            <a:r>
              <a:rPr lang="en-US" dirty="0" err="1" smtClean="0"/>
              <a:t>por</a:t>
            </a:r>
            <a:r>
              <a:rPr lang="en-US" dirty="0" smtClean="0"/>
              <a:t> </a:t>
            </a:r>
            <a:r>
              <a:rPr lang="en-US" dirty="0" err="1" smtClean="0"/>
              <a:t>motivos</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é</a:t>
            </a:r>
            <a:r>
              <a:rPr lang="en-US" dirty="0" err="1" smtClean="0"/>
              <a:t>dicos</a:t>
            </a:r>
            <a:r>
              <a:rPr lang="en-US" dirty="0" smtClean="0"/>
              <a:t> o </a:t>
            </a:r>
            <a:r>
              <a:rPr lang="en-US" dirty="0" err="1" smtClean="0"/>
              <a:t>cobrar</a:t>
            </a:r>
            <a:r>
              <a:rPr lang="en-US" dirty="0" smtClean="0"/>
              <a:t> </a:t>
            </a:r>
            <a:r>
              <a:rPr lang="en-US" dirty="0" err="1" smtClean="0"/>
              <a:t>por</a:t>
            </a:r>
            <a:r>
              <a:rPr lang="en-US" dirty="0" smtClean="0"/>
              <a:t> lo </a:t>
            </a:r>
            <a:r>
              <a:rPr lang="en-US" dirty="0" err="1" smtClean="0"/>
              <a:t>mismo</a:t>
            </a:r>
            <a:r>
              <a:rPr lang="en-US" dirty="0" smtClean="0"/>
              <a:t> </a:t>
            </a:r>
            <a:r>
              <a:rPr lang="en-US" dirty="0" err="1" smtClean="0"/>
              <a:t>m</a:t>
            </a:r>
            <a:r>
              <a:rPr lang="en-US" dirty="0" err="1" smtClean="0">
                <a:latin typeface="Calibri" panose="020F0502020204030204" pitchFamily="34" charset="0"/>
                <a:cs typeface="Calibri" panose="020F0502020204030204" pitchFamily="34" charset="0"/>
              </a:rPr>
              <a:t>á</a:t>
            </a:r>
            <a:r>
              <a:rPr lang="en-US" dirty="0" err="1" smtClean="0"/>
              <a:t>s</a:t>
            </a:r>
            <a:r>
              <a:rPr lang="en-US" dirty="0" smtClean="0"/>
              <a:t> de </a:t>
            </a:r>
            <a:r>
              <a:rPr lang="en-US" dirty="0" err="1" smtClean="0"/>
              <a:t>una</a:t>
            </a:r>
            <a:r>
              <a:rPr lang="en-US" dirty="0" smtClean="0"/>
              <a:t> </a:t>
            </a:r>
            <a:r>
              <a:rPr lang="en-US" dirty="0" err="1" smtClean="0"/>
              <a:t>vez</a:t>
            </a:r>
            <a:r>
              <a:rPr lang="en-US" dirty="0" smtClean="0"/>
              <a:t>.</a:t>
            </a:r>
            <a:endParaRPr lang="en-US" dirty="0"/>
          </a:p>
        </p:txBody>
      </p:sp>
    </p:spTree>
    <p:extLst>
      <p:ext uri="{BB962C8B-B14F-4D97-AF65-F5344CB8AC3E}">
        <p14:creationId xmlns:p14="http://schemas.microsoft.com/office/powerpoint/2010/main" val="1182693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Compruebe</a:t>
            </a:r>
            <a:r>
              <a:rPr lang="en-US" altLang="en-US" dirty="0" smtClean="0"/>
              <a:t> que </a:t>
            </a:r>
            <a:r>
              <a:rPr lang="en-US" altLang="en-US" dirty="0" err="1" smtClean="0"/>
              <a:t>tanto</a:t>
            </a:r>
            <a:r>
              <a:rPr lang="en-US" altLang="en-US" dirty="0" smtClean="0"/>
              <a:t> </a:t>
            </a:r>
            <a:r>
              <a:rPr lang="en-US" altLang="en-US" dirty="0" err="1" smtClean="0"/>
              <a:t>sabe</a:t>
            </a:r>
            <a:r>
              <a:rPr lang="en-US" altLang="en-US" dirty="0" smtClean="0"/>
              <a:t> </a:t>
            </a:r>
            <a:br>
              <a:rPr lang="en-US" altLang="en-US" dirty="0" smtClean="0"/>
            </a:br>
            <a:r>
              <a:rPr lang="en-US" altLang="en-US" dirty="0" err="1" smtClean="0"/>
              <a:t>Pregunta</a:t>
            </a:r>
            <a:r>
              <a:rPr lang="en-US" altLang="en-US" dirty="0" smtClean="0"/>
              <a:t> 2</a:t>
            </a:r>
            <a:endParaRPr lang="en-US" dirty="0"/>
          </a:p>
        </p:txBody>
      </p:sp>
      <p:sp>
        <p:nvSpPr>
          <p:cNvPr id="4" name="Content Placeholder 2"/>
          <p:cNvSpPr>
            <a:spLocks noGrp="1"/>
          </p:cNvSpPr>
          <p:nvPr>
            <p:ph idx="1"/>
          </p:nvPr>
        </p:nvSpPr>
        <p:spPr>
          <a:xfrm>
            <a:off x="457200" y="1722437"/>
            <a:ext cx="3962400" cy="4106863"/>
          </a:xfrm>
        </p:spPr>
        <p:txBody>
          <a:bodyPr>
            <a:normAutofit/>
          </a:bodyPr>
          <a:lstStyle/>
          <a:p>
            <a:r>
              <a:rPr lang="en-US" altLang="en-US" dirty="0" smtClean="0"/>
              <a:t>Los </a:t>
            </a:r>
            <a:r>
              <a:rPr lang="en-US" altLang="en-US" dirty="0" err="1" smtClean="0"/>
              <a:t>erorres</a:t>
            </a:r>
            <a:r>
              <a:rPr lang="en-US" altLang="en-US" dirty="0" smtClean="0"/>
              <a:t> de </a:t>
            </a:r>
            <a:r>
              <a:rPr lang="en-US" altLang="en-US" dirty="0" err="1" smtClean="0"/>
              <a:t>cobro</a:t>
            </a:r>
            <a:r>
              <a:rPr lang="en-US" altLang="en-US" dirty="0" smtClean="0"/>
              <a:t> </a:t>
            </a:r>
            <a:r>
              <a:rPr lang="en-US" altLang="en-US" u="sng" dirty="0" err="1" smtClean="0"/>
              <a:t>siempre</a:t>
            </a:r>
            <a:r>
              <a:rPr lang="en-US" altLang="en-US" dirty="0" smtClean="0"/>
              <a:t> </a:t>
            </a:r>
            <a:r>
              <a:rPr lang="en-US" altLang="en-US" dirty="0" err="1" smtClean="0"/>
              <a:t>indican</a:t>
            </a:r>
            <a:r>
              <a:rPr lang="en-US" altLang="en-US" dirty="0" smtClean="0"/>
              <a:t> la </a:t>
            </a:r>
            <a:r>
              <a:rPr lang="en-US" altLang="en-US" dirty="0" err="1" smtClean="0"/>
              <a:t>intenci</a:t>
            </a:r>
            <a:r>
              <a:rPr lang="en-US" altLang="en-US" dirty="0" err="1" smtClean="0">
                <a:latin typeface="Calibri" panose="020F0502020204030204" pitchFamily="34" charset="0"/>
                <a:cs typeface="Calibri" panose="020F0502020204030204" pitchFamily="34" charset="0"/>
              </a:rPr>
              <a:t>ó</a:t>
            </a:r>
            <a:r>
              <a:rPr lang="en-US" altLang="en-US" dirty="0" err="1" smtClean="0"/>
              <a:t>n</a:t>
            </a:r>
            <a:r>
              <a:rPr lang="en-US" altLang="en-US" dirty="0" smtClean="0"/>
              <a:t> de un </a:t>
            </a:r>
            <a:r>
              <a:rPr lang="en-US" altLang="en-US" dirty="0" err="1" smtClean="0"/>
              <a:t>proveedor</a:t>
            </a:r>
            <a:r>
              <a:rPr lang="en-US" altLang="en-US" dirty="0" smtClean="0"/>
              <a:t> de </a:t>
            </a:r>
            <a:r>
              <a:rPr lang="en-US" altLang="en-US" dirty="0" err="1" smtClean="0"/>
              <a:t>salud</a:t>
            </a:r>
            <a:r>
              <a:rPr lang="en-US" altLang="en-US" dirty="0" smtClean="0"/>
              <a:t> de </a:t>
            </a:r>
            <a:r>
              <a:rPr lang="en-US" altLang="en-US" dirty="0" err="1" smtClean="0"/>
              <a:t>cometer</a:t>
            </a:r>
            <a:r>
              <a:rPr lang="en-US" altLang="en-US" dirty="0" smtClean="0"/>
              <a:t> </a:t>
            </a:r>
            <a:r>
              <a:rPr lang="en-US" altLang="en-US" dirty="0" err="1" smtClean="0"/>
              <a:t>fraude</a:t>
            </a:r>
            <a:r>
              <a:rPr lang="en-US" altLang="en-US" dirty="0" smtClean="0"/>
              <a:t>.</a:t>
            </a:r>
          </a:p>
          <a:p>
            <a:pPr lvl="1"/>
            <a:r>
              <a:rPr lang="en-US" altLang="en-US" dirty="0" smtClean="0"/>
              <a:t>A. </a:t>
            </a:r>
            <a:r>
              <a:rPr lang="en-US" altLang="en-US" dirty="0" err="1" smtClean="0"/>
              <a:t>Cierto</a:t>
            </a:r>
            <a:endParaRPr lang="en-US" altLang="en-US" dirty="0" smtClean="0"/>
          </a:p>
          <a:p>
            <a:pPr lvl="1"/>
            <a:r>
              <a:rPr lang="en-US" altLang="en-US" dirty="0" smtClean="0"/>
              <a:t>B. </a:t>
            </a:r>
            <a:r>
              <a:rPr lang="en-US" altLang="en-US" dirty="0" err="1" smtClean="0"/>
              <a:t>Falso</a:t>
            </a:r>
            <a:endParaRPr lang="en-US" altLang="en-US" dirty="0" smtClean="0"/>
          </a:p>
        </p:txBody>
      </p:sp>
      <p:pic>
        <p:nvPicPr>
          <p:cNvPr id="5" name="Picture 2" descr="Image result for medicare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5735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46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O Master Slides 08-26-2014 with layout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TotalTime>
  <Words>3244</Words>
  <Application>Microsoft Office PowerPoint</Application>
  <PresentationFormat>On-screen Show (4:3)</PresentationFormat>
  <Paragraphs>253</Paragraphs>
  <Slides>35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Bahnschrift</vt:lpstr>
      <vt:lpstr>Bookman Old Style</vt:lpstr>
      <vt:lpstr>Calibri</vt:lpstr>
      <vt:lpstr>Elephant</vt:lpstr>
      <vt:lpstr>Leelawadee</vt:lpstr>
      <vt:lpstr>Wingdings</vt:lpstr>
      <vt:lpstr>AO Master Slides 08-26-2014 with layout guides</vt:lpstr>
      <vt:lpstr>El Programa SMP: Protéjase Contra el Fraude en el Cuidado de Salud</vt:lpstr>
      <vt:lpstr>PowerPoint Presentation</vt:lpstr>
      <vt:lpstr>¿Quiénes somos?</vt:lpstr>
      <vt:lpstr>Lo que vamos a cubrir</vt:lpstr>
      <vt:lpstr>¿Qué es el Fraude en el Cuidado de Salud?</vt:lpstr>
      <vt:lpstr>¿Cuáles son los errores en el Cobro de Servicios de Cuidado de Salud?</vt:lpstr>
      <vt:lpstr>Compruebe que tanto sabe,  Pregunta 1</vt:lpstr>
      <vt:lpstr>Respuesta Correcta</vt:lpstr>
      <vt:lpstr>Compruebe que tanto sabe  Pregunta 2</vt:lpstr>
      <vt:lpstr>Repuesta Correcta</vt:lpstr>
      <vt:lpstr>PowerPoint Presentation</vt:lpstr>
      <vt:lpstr>Respuesta Correcta</vt:lpstr>
      <vt:lpstr>El Mensaje SMP</vt:lpstr>
      <vt:lpstr>PASO 1: PROTEGER</vt:lpstr>
      <vt:lpstr>¡Protéjase usted mismo contra el fraude!</vt:lpstr>
      <vt:lpstr>¡Protéjase usted mismo contra el fraude!</vt:lpstr>
      <vt:lpstr>PowerPoint Presentation</vt:lpstr>
      <vt:lpstr>PowerPoint Presentation</vt:lpstr>
      <vt:lpstr>PowerPoint Presentation</vt:lpstr>
      <vt:lpstr>Como leer su MSN - Página 1</vt:lpstr>
      <vt:lpstr>Como leer su MSN</vt:lpstr>
      <vt:lpstr>Actividad para aprender: ¿Qué es lo que puede indicar que hubo fraude en el MSN de Miguel?</vt:lpstr>
      <vt:lpstr>PowerPoint Presentation</vt:lpstr>
      <vt:lpstr>PASO 3: REPORTAR</vt:lpstr>
      <vt:lpstr>PowerPoint Presentation</vt:lpstr>
      <vt:lpstr>PowerPoint Presentation</vt:lpstr>
      <vt:lpstr>PowerPoint Presentation</vt:lpstr>
      <vt:lpstr>Ejemplos de fraude en el Cuidado de Salud</vt:lpstr>
      <vt:lpstr>Ejemplo de una estafa por teléfono.</vt:lpstr>
      <vt:lpstr>Ejemplo de fraude en Equipo Médico Durable (DME)</vt:lpstr>
      <vt:lpstr>Ejemplo de fraude en el Cuidado Médico en la Casa.</vt:lpstr>
      <vt:lpstr>PowerPoint Presentation</vt:lpstr>
      <vt:lpstr>¿Preguntas?</vt:lpstr>
      <vt:lpstr>Recursos en la comunidad</vt:lpstr>
      <vt:lpstr>Gracias!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carolmattar</dc:creator>
  <cp:lastModifiedBy>Travis Trumitch</cp:lastModifiedBy>
  <cp:revision>189</cp:revision>
  <cp:lastPrinted>2019-02-12T20:03:28Z</cp:lastPrinted>
  <dcterms:created xsi:type="dcterms:W3CDTF">2014-08-28T21:32:16Z</dcterms:created>
  <dcterms:modified xsi:type="dcterms:W3CDTF">2019-04-09T20:10:28Z</dcterms:modified>
</cp:coreProperties>
</file>