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8"/>
  </p:notesMasterIdLst>
  <p:handoutMasterIdLst>
    <p:handoutMasterId r:id="rId39"/>
  </p:handoutMasterIdLst>
  <p:sldIdLst>
    <p:sldId id="256" r:id="rId2"/>
    <p:sldId id="257" r:id="rId3"/>
    <p:sldId id="260" r:id="rId4"/>
    <p:sldId id="258" r:id="rId5"/>
    <p:sldId id="290" r:id="rId6"/>
    <p:sldId id="291" r:id="rId7"/>
    <p:sldId id="262" r:id="rId8"/>
    <p:sldId id="287" r:id="rId9"/>
    <p:sldId id="263" r:id="rId10"/>
    <p:sldId id="288" r:id="rId11"/>
    <p:sldId id="264" r:id="rId12"/>
    <p:sldId id="289" r:id="rId13"/>
    <p:sldId id="265" r:id="rId14"/>
    <p:sldId id="266" r:id="rId15"/>
    <p:sldId id="292" r:id="rId16"/>
    <p:sldId id="293" r:id="rId17"/>
    <p:sldId id="270" r:id="rId18"/>
    <p:sldId id="271" r:id="rId19"/>
    <p:sldId id="272" r:id="rId20"/>
    <p:sldId id="273" r:id="rId21"/>
    <p:sldId id="274" r:id="rId22"/>
    <p:sldId id="276" r:id="rId23"/>
    <p:sldId id="294" r:id="rId24"/>
    <p:sldId id="277" r:id="rId25"/>
    <p:sldId id="296" r:id="rId26"/>
    <p:sldId id="295" r:id="rId27"/>
    <p:sldId id="279" r:id="rId28"/>
    <p:sldId id="280" r:id="rId29"/>
    <p:sldId id="281" r:id="rId30"/>
    <p:sldId id="282" r:id="rId31"/>
    <p:sldId id="283" r:id="rId32"/>
    <p:sldId id="284" r:id="rId33"/>
    <p:sldId id="285" r:id="rId34"/>
    <p:sldId id="286" r:id="rId35"/>
    <p:sldId id="297" r:id="rId36"/>
    <p:sldId id="25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F6081C4-5CF1-4811-AA2F-4D3AA54D54FC}">
          <p14:sldIdLst>
            <p14:sldId id="256"/>
            <p14:sldId id="257"/>
            <p14:sldId id="260"/>
            <p14:sldId id="258"/>
            <p14:sldId id="290"/>
            <p14:sldId id="291"/>
            <p14:sldId id="262"/>
            <p14:sldId id="287"/>
            <p14:sldId id="263"/>
            <p14:sldId id="288"/>
            <p14:sldId id="264"/>
            <p14:sldId id="289"/>
            <p14:sldId id="265"/>
            <p14:sldId id="266"/>
            <p14:sldId id="292"/>
            <p14:sldId id="293"/>
            <p14:sldId id="270"/>
            <p14:sldId id="271"/>
            <p14:sldId id="272"/>
            <p14:sldId id="273"/>
            <p14:sldId id="274"/>
            <p14:sldId id="276"/>
            <p14:sldId id="294"/>
            <p14:sldId id="277"/>
            <p14:sldId id="296"/>
            <p14:sldId id="295"/>
            <p14:sldId id="279"/>
            <p14:sldId id="280"/>
            <p14:sldId id="281"/>
            <p14:sldId id="282"/>
            <p14:sldId id="283"/>
            <p14:sldId id="284"/>
            <p14:sldId id="285"/>
            <p14:sldId id="286"/>
            <p14:sldId id="297"/>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60" autoAdjust="0"/>
    <p:restoredTop sz="72714" autoAdjust="0"/>
  </p:normalViewPr>
  <p:slideViewPr>
    <p:cSldViewPr>
      <p:cViewPr varScale="1">
        <p:scale>
          <a:sx n="79" d="100"/>
          <a:sy n="79" d="100"/>
        </p:scale>
        <p:origin x="16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D5D3F-FC85-453E-9DC2-6FB1DCCE92D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7852A4-13EB-43C2-9E31-F05EE768C191}">
      <dgm:prSet/>
      <dgm:spPr/>
      <dgm:t>
        <a:bodyPr/>
        <a:lstStyle/>
        <a:p>
          <a:pPr algn="ctr" rtl="0"/>
          <a:r>
            <a:rPr lang="en-US" dirty="0" smtClean="0"/>
            <a:t>How Much is Lost?</a:t>
          </a:r>
          <a:endParaRPr lang="en-US" dirty="0"/>
        </a:p>
      </dgm:t>
    </dgm:pt>
    <dgm:pt modelId="{B8EBA41B-713B-4370-A571-952727E8B6E2}" type="parTrans" cxnId="{40BC0BC7-6BA4-4024-8854-E03C139C503F}">
      <dgm:prSet/>
      <dgm:spPr/>
      <dgm:t>
        <a:bodyPr/>
        <a:lstStyle/>
        <a:p>
          <a:endParaRPr lang="en-US"/>
        </a:p>
      </dgm:t>
    </dgm:pt>
    <dgm:pt modelId="{226CA0F4-58D8-484F-95A1-8E083D8AC3A0}" type="sibTrans" cxnId="{40BC0BC7-6BA4-4024-8854-E03C139C503F}">
      <dgm:prSet/>
      <dgm:spPr/>
      <dgm:t>
        <a:bodyPr/>
        <a:lstStyle/>
        <a:p>
          <a:endParaRPr lang="en-US"/>
        </a:p>
      </dgm:t>
    </dgm:pt>
    <dgm:pt modelId="{44E31317-D347-45DD-AC3D-6400F6F3B91D}" type="pres">
      <dgm:prSet presAssocID="{5AAD5D3F-FC85-453E-9DC2-6FB1DCCE92D2}" presName="linear" presStyleCnt="0">
        <dgm:presLayoutVars>
          <dgm:animLvl val="lvl"/>
          <dgm:resizeHandles val="exact"/>
        </dgm:presLayoutVars>
      </dgm:prSet>
      <dgm:spPr/>
      <dgm:t>
        <a:bodyPr/>
        <a:lstStyle/>
        <a:p>
          <a:endParaRPr lang="en-US"/>
        </a:p>
      </dgm:t>
    </dgm:pt>
    <dgm:pt modelId="{8AE7F566-DB4B-404B-A2AC-D461850BD1B2}" type="pres">
      <dgm:prSet presAssocID="{347852A4-13EB-43C2-9E31-F05EE768C191}" presName="parentText" presStyleLbl="node1" presStyleIdx="0" presStyleCnt="1">
        <dgm:presLayoutVars>
          <dgm:chMax val="0"/>
          <dgm:bulletEnabled val="1"/>
        </dgm:presLayoutVars>
      </dgm:prSet>
      <dgm:spPr/>
      <dgm:t>
        <a:bodyPr/>
        <a:lstStyle/>
        <a:p>
          <a:endParaRPr lang="en-US"/>
        </a:p>
      </dgm:t>
    </dgm:pt>
  </dgm:ptLst>
  <dgm:cxnLst>
    <dgm:cxn modelId="{34AD44AB-5790-429C-B74D-096A3E7FFE70}" type="presOf" srcId="{5AAD5D3F-FC85-453E-9DC2-6FB1DCCE92D2}" destId="{44E31317-D347-45DD-AC3D-6400F6F3B91D}" srcOrd="0" destOrd="0" presId="urn:microsoft.com/office/officeart/2005/8/layout/vList2"/>
    <dgm:cxn modelId="{40BC0BC7-6BA4-4024-8854-E03C139C503F}" srcId="{5AAD5D3F-FC85-453E-9DC2-6FB1DCCE92D2}" destId="{347852A4-13EB-43C2-9E31-F05EE768C191}" srcOrd="0" destOrd="0" parTransId="{B8EBA41B-713B-4370-A571-952727E8B6E2}" sibTransId="{226CA0F4-58D8-484F-95A1-8E083D8AC3A0}"/>
    <dgm:cxn modelId="{65D05992-6706-43E2-926D-738BBEA0188C}" type="presOf" srcId="{347852A4-13EB-43C2-9E31-F05EE768C191}" destId="{8AE7F566-DB4B-404B-A2AC-D461850BD1B2}" srcOrd="0" destOrd="0" presId="urn:microsoft.com/office/officeart/2005/8/layout/vList2"/>
    <dgm:cxn modelId="{EFEA2589-72E5-4738-B6E1-6431A58EE4EE}" type="presParOf" srcId="{44E31317-D347-45DD-AC3D-6400F6F3B91D}" destId="{8AE7F566-DB4B-404B-A2AC-D461850BD1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04103-4BA6-4691-94FE-8C8951BA0C3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5BBE2A2-A582-4A56-BADF-C522EF2225E9}">
      <dgm:prSet/>
      <dgm:spPr/>
      <dgm:t>
        <a:bodyPr/>
        <a:lstStyle/>
        <a:p>
          <a:pPr rtl="0"/>
          <a:r>
            <a:rPr lang="en-US" dirty="0" smtClean="0"/>
            <a:t>1.) Protect</a:t>
          </a:r>
          <a:endParaRPr lang="en-US" dirty="0"/>
        </a:p>
      </dgm:t>
    </dgm:pt>
    <dgm:pt modelId="{F5547B73-F8B0-43CC-92E2-EC8089121070}" type="parTrans" cxnId="{9BD1B531-014A-4C26-8925-506610F75340}">
      <dgm:prSet/>
      <dgm:spPr/>
      <dgm:t>
        <a:bodyPr/>
        <a:lstStyle/>
        <a:p>
          <a:endParaRPr lang="en-US"/>
        </a:p>
      </dgm:t>
    </dgm:pt>
    <dgm:pt modelId="{D8D21B2C-5229-403D-90B8-4690A4033E14}" type="sibTrans" cxnId="{9BD1B531-014A-4C26-8925-506610F75340}">
      <dgm:prSet/>
      <dgm:spPr/>
      <dgm:t>
        <a:bodyPr/>
        <a:lstStyle/>
        <a:p>
          <a:endParaRPr lang="en-US"/>
        </a:p>
      </dgm:t>
    </dgm:pt>
    <dgm:pt modelId="{CC118DED-7379-460E-9397-D79BF8C8A0D4}">
      <dgm:prSet/>
      <dgm:spPr/>
      <dgm:t>
        <a:bodyPr/>
        <a:lstStyle/>
        <a:p>
          <a:pPr rtl="0"/>
          <a:r>
            <a:rPr lang="en-US" dirty="0" smtClean="0"/>
            <a:t>2.) Detect</a:t>
          </a:r>
          <a:endParaRPr lang="en-US" dirty="0"/>
        </a:p>
      </dgm:t>
    </dgm:pt>
    <dgm:pt modelId="{78AEF82D-050B-4C0E-A869-40BCC0DB5673}" type="parTrans" cxnId="{A124CFD8-CCC2-4303-A43C-5A23A08F7934}">
      <dgm:prSet/>
      <dgm:spPr/>
      <dgm:t>
        <a:bodyPr/>
        <a:lstStyle/>
        <a:p>
          <a:endParaRPr lang="en-US"/>
        </a:p>
      </dgm:t>
    </dgm:pt>
    <dgm:pt modelId="{EB9E65E7-C8B0-4E39-A61D-C8E2A212340B}" type="sibTrans" cxnId="{A124CFD8-CCC2-4303-A43C-5A23A08F7934}">
      <dgm:prSet/>
      <dgm:spPr/>
      <dgm:t>
        <a:bodyPr/>
        <a:lstStyle/>
        <a:p>
          <a:endParaRPr lang="en-US"/>
        </a:p>
      </dgm:t>
    </dgm:pt>
    <dgm:pt modelId="{EF50A6DC-433F-492E-B2B9-5F8C2E9B3C16}">
      <dgm:prSet/>
      <dgm:spPr/>
      <dgm:t>
        <a:bodyPr/>
        <a:lstStyle/>
        <a:p>
          <a:pPr rtl="0"/>
          <a:r>
            <a:rPr lang="en-US" smtClean="0"/>
            <a:t>3.) Report</a:t>
          </a:r>
          <a:endParaRPr lang="en-US"/>
        </a:p>
      </dgm:t>
    </dgm:pt>
    <dgm:pt modelId="{7B8230F0-7147-4D3B-8787-5DF8BA7EEFBB}" type="parTrans" cxnId="{45ED976F-BEEC-49BC-BC41-45D409C1C0AB}">
      <dgm:prSet/>
      <dgm:spPr/>
      <dgm:t>
        <a:bodyPr/>
        <a:lstStyle/>
        <a:p>
          <a:endParaRPr lang="en-US"/>
        </a:p>
      </dgm:t>
    </dgm:pt>
    <dgm:pt modelId="{F0E7A1A8-0238-4DF4-8234-2781F16F8EC2}" type="sibTrans" cxnId="{45ED976F-BEEC-49BC-BC41-45D409C1C0AB}">
      <dgm:prSet/>
      <dgm:spPr/>
      <dgm:t>
        <a:bodyPr/>
        <a:lstStyle/>
        <a:p>
          <a:endParaRPr lang="en-US"/>
        </a:p>
      </dgm:t>
    </dgm:pt>
    <dgm:pt modelId="{95BB1EEC-661F-48FA-94AB-62CBF9CC573E}" type="pres">
      <dgm:prSet presAssocID="{F7104103-4BA6-4691-94FE-8C8951BA0C32}" presName="linearFlow" presStyleCnt="0">
        <dgm:presLayoutVars>
          <dgm:dir/>
          <dgm:resizeHandles val="exact"/>
        </dgm:presLayoutVars>
      </dgm:prSet>
      <dgm:spPr/>
      <dgm:t>
        <a:bodyPr/>
        <a:lstStyle/>
        <a:p>
          <a:endParaRPr lang="en-US"/>
        </a:p>
      </dgm:t>
    </dgm:pt>
    <dgm:pt modelId="{AAF2E0DE-7DD6-42A9-886E-C79B98D67B58}" type="pres">
      <dgm:prSet presAssocID="{95BBE2A2-A582-4A56-BADF-C522EF2225E9}" presName="composite" presStyleCnt="0"/>
      <dgm:spPr/>
    </dgm:pt>
    <dgm:pt modelId="{57CCFF9F-5629-421E-ACAF-758A8FE55FAD}" type="pres">
      <dgm:prSet presAssocID="{95BBE2A2-A582-4A56-BADF-C522EF2225E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825060D4-50E7-40EC-AC2C-6BE5D6B1B78B}" type="pres">
      <dgm:prSet presAssocID="{95BBE2A2-A582-4A56-BADF-C522EF2225E9}" presName="txShp" presStyleLbl="node1" presStyleIdx="0" presStyleCnt="3" custLinFactNeighborX="-49" custLinFactNeighborY="-136">
        <dgm:presLayoutVars>
          <dgm:bulletEnabled val="1"/>
        </dgm:presLayoutVars>
      </dgm:prSet>
      <dgm:spPr/>
      <dgm:t>
        <a:bodyPr/>
        <a:lstStyle/>
        <a:p>
          <a:endParaRPr lang="en-US"/>
        </a:p>
      </dgm:t>
    </dgm:pt>
    <dgm:pt modelId="{4634FC0D-768A-4579-B03B-BD15BC2AB22D}" type="pres">
      <dgm:prSet presAssocID="{D8D21B2C-5229-403D-90B8-4690A4033E14}" presName="spacing" presStyleCnt="0"/>
      <dgm:spPr/>
    </dgm:pt>
    <dgm:pt modelId="{2EB709BA-E0C6-41E5-B1D5-01047FD12B4C}" type="pres">
      <dgm:prSet presAssocID="{CC118DED-7379-460E-9397-D79BF8C8A0D4}" presName="composite" presStyleCnt="0"/>
      <dgm:spPr/>
    </dgm:pt>
    <dgm:pt modelId="{3C3E44F1-AFB1-41C8-8F8E-8D1397983668}" type="pres">
      <dgm:prSet presAssocID="{CC118DED-7379-460E-9397-D79BF8C8A0D4}"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CB858DD3-60DC-45C3-A7EE-F442FE8B923A}" type="pres">
      <dgm:prSet presAssocID="{CC118DED-7379-460E-9397-D79BF8C8A0D4}" presName="txShp" presStyleLbl="node1" presStyleIdx="1" presStyleCnt="3">
        <dgm:presLayoutVars>
          <dgm:bulletEnabled val="1"/>
        </dgm:presLayoutVars>
      </dgm:prSet>
      <dgm:spPr/>
      <dgm:t>
        <a:bodyPr/>
        <a:lstStyle/>
        <a:p>
          <a:endParaRPr lang="en-US"/>
        </a:p>
      </dgm:t>
    </dgm:pt>
    <dgm:pt modelId="{B5E24486-E66D-4F8C-BFF8-FFF58F2E820C}" type="pres">
      <dgm:prSet presAssocID="{EB9E65E7-C8B0-4E39-A61D-C8E2A212340B}" presName="spacing" presStyleCnt="0"/>
      <dgm:spPr/>
    </dgm:pt>
    <dgm:pt modelId="{CCC5CCCC-ECB9-40D2-8BBC-F6CDFEF40DE3}" type="pres">
      <dgm:prSet presAssocID="{EF50A6DC-433F-492E-B2B9-5F8C2E9B3C16}" presName="composite" presStyleCnt="0"/>
      <dgm:spPr/>
    </dgm:pt>
    <dgm:pt modelId="{F6CAC2D6-ADC5-46BD-AF32-C8D6D6989CEA}" type="pres">
      <dgm:prSet presAssocID="{EF50A6DC-433F-492E-B2B9-5F8C2E9B3C1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8ACEC27E-C858-404C-B454-BD4832F154DF}" type="pres">
      <dgm:prSet presAssocID="{EF50A6DC-433F-492E-B2B9-5F8C2E9B3C16}" presName="txShp" presStyleLbl="node1" presStyleIdx="2" presStyleCnt="3">
        <dgm:presLayoutVars>
          <dgm:bulletEnabled val="1"/>
        </dgm:presLayoutVars>
      </dgm:prSet>
      <dgm:spPr/>
      <dgm:t>
        <a:bodyPr/>
        <a:lstStyle/>
        <a:p>
          <a:endParaRPr lang="en-US"/>
        </a:p>
      </dgm:t>
    </dgm:pt>
  </dgm:ptLst>
  <dgm:cxnLst>
    <dgm:cxn modelId="{20B2097A-E31D-4D62-BFF8-4EA2D2D6CDAC}" type="presOf" srcId="{EF50A6DC-433F-492E-B2B9-5F8C2E9B3C16}" destId="{8ACEC27E-C858-404C-B454-BD4832F154DF}" srcOrd="0" destOrd="0" presId="urn:microsoft.com/office/officeart/2005/8/layout/vList3"/>
    <dgm:cxn modelId="{98560815-4FDE-4B8F-8161-E373D99812E9}" type="presOf" srcId="{95BBE2A2-A582-4A56-BADF-C522EF2225E9}" destId="{825060D4-50E7-40EC-AC2C-6BE5D6B1B78B}" srcOrd="0" destOrd="0" presId="urn:microsoft.com/office/officeart/2005/8/layout/vList3"/>
    <dgm:cxn modelId="{D9C4BC3E-AF28-4F24-BB91-002277CA7C34}" type="presOf" srcId="{F7104103-4BA6-4691-94FE-8C8951BA0C32}" destId="{95BB1EEC-661F-48FA-94AB-62CBF9CC573E}" srcOrd="0" destOrd="0" presId="urn:microsoft.com/office/officeart/2005/8/layout/vList3"/>
    <dgm:cxn modelId="{9BD1B531-014A-4C26-8925-506610F75340}" srcId="{F7104103-4BA6-4691-94FE-8C8951BA0C32}" destId="{95BBE2A2-A582-4A56-BADF-C522EF2225E9}" srcOrd="0" destOrd="0" parTransId="{F5547B73-F8B0-43CC-92E2-EC8089121070}" sibTransId="{D8D21B2C-5229-403D-90B8-4690A4033E14}"/>
    <dgm:cxn modelId="{45ED976F-BEEC-49BC-BC41-45D409C1C0AB}" srcId="{F7104103-4BA6-4691-94FE-8C8951BA0C32}" destId="{EF50A6DC-433F-492E-B2B9-5F8C2E9B3C16}" srcOrd="2" destOrd="0" parTransId="{7B8230F0-7147-4D3B-8787-5DF8BA7EEFBB}" sibTransId="{F0E7A1A8-0238-4DF4-8234-2781F16F8EC2}"/>
    <dgm:cxn modelId="{7413D5B1-E508-40BA-9DB5-1055F4ED312C}" type="presOf" srcId="{CC118DED-7379-460E-9397-D79BF8C8A0D4}" destId="{CB858DD3-60DC-45C3-A7EE-F442FE8B923A}" srcOrd="0" destOrd="0" presId="urn:microsoft.com/office/officeart/2005/8/layout/vList3"/>
    <dgm:cxn modelId="{A124CFD8-CCC2-4303-A43C-5A23A08F7934}" srcId="{F7104103-4BA6-4691-94FE-8C8951BA0C32}" destId="{CC118DED-7379-460E-9397-D79BF8C8A0D4}" srcOrd="1" destOrd="0" parTransId="{78AEF82D-050B-4C0E-A869-40BCC0DB5673}" sibTransId="{EB9E65E7-C8B0-4E39-A61D-C8E2A212340B}"/>
    <dgm:cxn modelId="{B63D81CF-F40E-4236-8DFC-7FEC12509700}" type="presParOf" srcId="{95BB1EEC-661F-48FA-94AB-62CBF9CC573E}" destId="{AAF2E0DE-7DD6-42A9-886E-C79B98D67B58}" srcOrd="0" destOrd="0" presId="urn:microsoft.com/office/officeart/2005/8/layout/vList3"/>
    <dgm:cxn modelId="{B799CC9C-60FE-4C1A-8D30-17F3B7358123}" type="presParOf" srcId="{AAF2E0DE-7DD6-42A9-886E-C79B98D67B58}" destId="{57CCFF9F-5629-421E-ACAF-758A8FE55FAD}" srcOrd="0" destOrd="0" presId="urn:microsoft.com/office/officeart/2005/8/layout/vList3"/>
    <dgm:cxn modelId="{6530DCD4-C017-49F5-917E-67AF2F2C7BB2}" type="presParOf" srcId="{AAF2E0DE-7DD6-42A9-886E-C79B98D67B58}" destId="{825060D4-50E7-40EC-AC2C-6BE5D6B1B78B}" srcOrd="1" destOrd="0" presId="urn:microsoft.com/office/officeart/2005/8/layout/vList3"/>
    <dgm:cxn modelId="{3F035D83-6999-4212-BF08-C12A1BDD1A6A}" type="presParOf" srcId="{95BB1EEC-661F-48FA-94AB-62CBF9CC573E}" destId="{4634FC0D-768A-4579-B03B-BD15BC2AB22D}" srcOrd="1" destOrd="0" presId="urn:microsoft.com/office/officeart/2005/8/layout/vList3"/>
    <dgm:cxn modelId="{4B853A44-FB1C-4802-B70C-728EDB023D1A}" type="presParOf" srcId="{95BB1EEC-661F-48FA-94AB-62CBF9CC573E}" destId="{2EB709BA-E0C6-41E5-B1D5-01047FD12B4C}" srcOrd="2" destOrd="0" presId="urn:microsoft.com/office/officeart/2005/8/layout/vList3"/>
    <dgm:cxn modelId="{3C9BD42D-1F8F-4C63-8FF6-2680989DC2BD}" type="presParOf" srcId="{2EB709BA-E0C6-41E5-B1D5-01047FD12B4C}" destId="{3C3E44F1-AFB1-41C8-8F8E-8D1397983668}" srcOrd="0" destOrd="0" presId="urn:microsoft.com/office/officeart/2005/8/layout/vList3"/>
    <dgm:cxn modelId="{7AD8C601-F49F-4C43-B0D6-A4C5DD78ACE1}" type="presParOf" srcId="{2EB709BA-E0C6-41E5-B1D5-01047FD12B4C}" destId="{CB858DD3-60DC-45C3-A7EE-F442FE8B923A}" srcOrd="1" destOrd="0" presId="urn:microsoft.com/office/officeart/2005/8/layout/vList3"/>
    <dgm:cxn modelId="{C3A4EF72-44B3-42DF-B367-B7B4DB0BAC7D}" type="presParOf" srcId="{95BB1EEC-661F-48FA-94AB-62CBF9CC573E}" destId="{B5E24486-E66D-4F8C-BFF8-FFF58F2E820C}" srcOrd="3" destOrd="0" presId="urn:microsoft.com/office/officeart/2005/8/layout/vList3"/>
    <dgm:cxn modelId="{A3F08E5E-F029-4C18-8AC9-BFF67E152D84}" type="presParOf" srcId="{95BB1EEC-661F-48FA-94AB-62CBF9CC573E}" destId="{CCC5CCCC-ECB9-40D2-8BBC-F6CDFEF40DE3}" srcOrd="4" destOrd="0" presId="urn:microsoft.com/office/officeart/2005/8/layout/vList3"/>
    <dgm:cxn modelId="{9D2180F8-093F-4BE7-A4C8-26B64D859104}" type="presParOf" srcId="{CCC5CCCC-ECB9-40D2-8BBC-F6CDFEF40DE3}" destId="{F6CAC2D6-ADC5-46BD-AF32-C8D6D6989CEA}" srcOrd="0" destOrd="0" presId="urn:microsoft.com/office/officeart/2005/8/layout/vList3"/>
    <dgm:cxn modelId="{0E3F8667-E0E2-4A18-B9E7-4728C8FC64C0}" type="presParOf" srcId="{CCC5CCCC-ECB9-40D2-8BBC-F6CDFEF40DE3}" destId="{8ACEC27E-C858-404C-B454-BD4832F154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7858B-B04A-48E1-B14B-94AD9B1D20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F900475-1FEF-4752-9A8C-07F3D990EE51}">
      <dgm:prSet/>
      <dgm:spPr/>
      <dgm:t>
        <a:bodyPr/>
        <a:lstStyle/>
        <a:p>
          <a:pPr algn="ctr" rtl="0"/>
          <a:r>
            <a:rPr lang="en-US" dirty="0" smtClean="0"/>
            <a:t>Work With YOUR Doctor</a:t>
          </a:r>
          <a:endParaRPr lang="en-US" dirty="0"/>
        </a:p>
      </dgm:t>
    </dgm:pt>
    <dgm:pt modelId="{6C25AEE5-16CD-443A-81B3-C27E03DAB34F}" type="parTrans" cxnId="{283788D9-F247-4E34-BB1D-980DCDCBABFD}">
      <dgm:prSet/>
      <dgm:spPr/>
      <dgm:t>
        <a:bodyPr/>
        <a:lstStyle/>
        <a:p>
          <a:endParaRPr lang="en-US"/>
        </a:p>
      </dgm:t>
    </dgm:pt>
    <dgm:pt modelId="{2AC72463-21C5-4E7C-9663-1A37874205AC}" type="sibTrans" cxnId="{283788D9-F247-4E34-BB1D-980DCDCBABFD}">
      <dgm:prSet/>
      <dgm:spPr/>
      <dgm:t>
        <a:bodyPr/>
        <a:lstStyle/>
        <a:p>
          <a:endParaRPr lang="en-US"/>
        </a:p>
      </dgm:t>
    </dgm:pt>
    <dgm:pt modelId="{46F13E97-8A14-4144-9397-9D7F53E9C4B5}" type="pres">
      <dgm:prSet presAssocID="{B4A7858B-B04A-48E1-B14B-94AD9B1D2035}" presName="linear" presStyleCnt="0">
        <dgm:presLayoutVars>
          <dgm:animLvl val="lvl"/>
          <dgm:resizeHandles val="exact"/>
        </dgm:presLayoutVars>
      </dgm:prSet>
      <dgm:spPr/>
      <dgm:t>
        <a:bodyPr/>
        <a:lstStyle/>
        <a:p>
          <a:endParaRPr lang="en-US"/>
        </a:p>
      </dgm:t>
    </dgm:pt>
    <dgm:pt modelId="{E1C8C6FC-AC30-4761-8096-9878DDC14B4C}" type="pres">
      <dgm:prSet presAssocID="{2F900475-1FEF-4752-9A8C-07F3D990EE51}" presName="parentText" presStyleLbl="node1" presStyleIdx="0" presStyleCnt="1">
        <dgm:presLayoutVars>
          <dgm:chMax val="0"/>
          <dgm:bulletEnabled val="1"/>
        </dgm:presLayoutVars>
      </dgm:prSet>
      <dgm:spPr/>
      <dgm:t>
        <a:bodyPr/>
        <a:lstStyle/>
        <a:p>
          <a:endParaRPr lang="en-US"/>
        </a:p>
      </dgm:t>
    </dgm:pt>
  </dgm:ptLst>
  <dgm:cxnLst>
    <dgm:cxn modelId="{283788D9-F247-4E34-BB1D-980DCDCBABFD}" srcId="{B4A7858B-B04A-48E1-B14B-94AD9B1D2035}" destId="{2F900475-1FEF-4752-9A8C-07F3D990EE51}" srcOrd="0" destOrd="0" parTransId="{6C25AEE5-16CD-443A-81B3-C27E03DAB34F}" sibTransId="{2AC72463-21C5-4E7C-9663-1A37874205AC}"/>
    <dgm:cxn modelId="{2E7F7806-AF4D-40EE-A80F-86C61C37E8B6}" type="presOf" srcId="{B4A7858B-B04A-48E1-B14B-94AD9B1D2035}" destId="{46F13E97-8A14-4144-9397-9D7F53E9C4B5}" srcOrd="0" destOrd="0" presId="urn:microsoft.com/office/officeart/2005/8/layout/vList2"/>
    <dgm:cxn modelId="{57EA6137-B3FB-4ABF-8554-80B545F4D87D}" type="presOf" srcId="{2F900475-1FEF-4752-9A8C-07F3D990EE51}" destId="{E1C8C6FC-AC30-4761-8096-9878DDC14B4C}" srcOrd="0" destOrd="0" presId="urn:microsoft.com/office/officeart/2005/8/layout/vList2"/>
    <dgm:cxn modelId="{A94CBF3B-1BF0-4FFB-8CB0-87FFAB6C68B8}" type="presParOf" srcId="{46F13E97-8A14-4144-9397-9D7F53E9C4B5}" destId="{E1C8C6FC-AC30-4761-8096-9878DDC14B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EC95F6F-AF37-48A3-A242-44F398442A05}" type="datetimeFigureOut">
              <a:rPr lang="en-US" smtClean="0"/>
              <a:t>4/9/2019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4AD0F-E893-4DA0-8125-32AD5F64BC9F}" type="slidenum">
              <a:rPr lang="en-US" smtClean="0"/>
              <a:t>‹#›</a:t>
            </a:fld>
            <a:endParaRPr lang="en-US"/>
          </a:p>
        </p:txBody>
      </p:sp>
    </p:spTree>
    <p:extLst>
      <p:ext uri="{BB962C8B-B14F-4D97-AF65-F5344CB8AC3E}">
        <p14:creationId xmlns:p14="http://schemas.microsoft.com/office/powerpoint/2010/main" val="14342475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4D3C01-EE98-4A98-AF0F-3A55E0D202E9}" type="datetimeFigureOut">
              <a:rPr lang="en-US" smtClean="0"/>
              <a:t>4/9/2019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41C0D0-CA54-41C7-A2FE-A42D2CF341A6}" type="slidenum">
              <a:rPr lang="en-US" smtClean="0"/>
              <a:t>‹#›</a:t>
            </a:fld>
            <a:endParaRPr lang="en-US"/>
          </a:p>
        </p:txBody>
      </p:sp>
    </p:spTree>
    <p:extLst>
      <p:ext uri="{BB962C8B-B14F-4D97-AF65-F5344CB8AC3E}">
        <p14:creationId xmlns:p14="http://schemas.microsoft.com/office/powerpoint/2010/main" val="23236008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41C0D0-CA54-41C7-A2FE-A42D2CF341A6}"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605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couple seconds to let the audience think about</a:t>
            </a:r>
            <a:r>
              <a:rPr lang="en-US" baseline="0" dirty="0" smtClean="0"/>
              <a:t> this question.</a:t>
            </a:r>
          </a:p>
          <a:p>
            <a:r>
              <a:rPr lang="en-US" baseline="0" dirty="0" smtClean="0"/>
              <a:t>-Do not answer it for them, make sure you ask the audience and try to have people answer.</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897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not only read the correct answer, but account for</a:t>
            </a:r>
            <a:r>
              <a:rPr lang="en-US" baseline="0" dirty="0" smtClean="0"/>
              <a:t> all the other costs that Medicare fraud beats out.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500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the SMP message.</a:t>
            </a:r>
            <a:r>
              <a:rPr lang="en-US" baseline="0" dirty="0" smtClean="0"/>
              <a:t> Protect, detect, and report and state that we will discuss each of these steps.</a:t>
            </a:r>
          </a:p>
          <a:p>
            <a:endParaRPr lang="en-US" baseline="0" dirty="0" smtClean="0"/>
          </a:p>
        </p:txBody>
      </p:sp>
      <p:sp>
        <p:nvSpPr>
          <p:cNvPr id="4" name="Slide Number Placeholder 3"/>
          <p:cNvSpPr>
            <a:spLocks noGrp="1"/>
          </p:cNvSpPr>
          <p:nvPr>
            <p:ph type="sldNum" sz="quarter" idx="10"/>
          </p:nvPr>
        </p:nvSpPr>
        <p:spPr/>
        <p:txBody>
          <a:bodyPr/>
          <a:lstStyle/>
          <a:p>
            <a:fld id="{9141C0D0-CA54-41C7-A2FE-A42D2CF341A6}"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179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of the SMP process is how</a:t>
            </a:r>
            <a:r>
              <a:rPr lang="en-US" baseline="0" dirty="0" smtClean="0"/>
              <a:t> to protect yourselves against healthcare fraud.</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3695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-”Educate yourselves on Medicare</a:t>
            </a:r>
            <a:r>
              <a:rPr lang="en-US" baseline="0" dirty="0" smtClean="0"/>
              <a:t> fraud. By being here today you are taking the right steps toward informing yourself and others on how to avoid fraud.”</a:t>
            </a:r>
          </a:p>
          <a:p>
            <a:r>
              <a:rPr lang="en-US" baseline="0" dirty="0" smtClean="0"/>
              <a:t>-Explain that the old Medicare cards should be shredded because they are their old Social Security Numbers.</a:t>
            </a:r>
          </a:p>
          <a:p>
            <a:r>
              <a:rPr lang="en-US" baseline="0" dirty="0" smtClean="0"/>
              <a:t>-Define what a personal healthcare journal is or state how to use a notepad to keep track of appointments and services received.</a:t>
            </a:r>
          </a:p>
          <a:p>
            <a:r>
              <a:rPr lang="en-US" baseline="0" dirty="0" smtClean="0"/>
              <a:t>-If they need to report suspicious activity to the SMP, let them know the SMP number is in this presentation.</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6153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how important it is to only trust and work with their main care providers.</a:t>
            </a:r>
          </a:p>
          <a:p>
            <a:r>
              <a:rPr lang="en-US" baseline="0" dirty="0" smtClean="0"/>
              <a:t>-Tell beneficiaries to hang up and never give their information away over the phone. If anyone is offering ‘free’ DME or services, it is NOT free!</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211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MSN is</a:t>
            </a:r>
            <a:r>
              <a:rPr lang="en-US" baseline="0" dirty="0" smtClean="0"/>
              <a:t> similar to an EOB. </a:t>
            </a:r>
          </a:p>
          <a:p>
            <a:r>
              <a:rPr lang="en-US" baseline="0" dirty="0" smtClean="0"/>
              <a:t>-Emphasize the importance of carefully looking out for suspicious activity.</a:t>
            </a:r>
          </a:p>
          <a:p>
            <a:r>
              <a:rPr lang="en-US" baseline="0" dirty="0" smtClean="0"/>
              <a:t>-Once beneficiaries receive their MSN or EOB, is when to compare one’s personal healthcare journal to ensure there is nothing on there that should not be.</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341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beneficiaries</a:t>
            </a:r>
            <a:r>
              <a:rPr lang="en-US" baseline="0" dirty="0" smtClean="0"/>
              <a:t> know that if they suspect something suspicious is occurring or they receive a phone call scam and do not want to wait another 3 months for their next MSN or EOB to be mailed, they can call 1-800-MEDICARE or they can log in to www.MyMedicare.gov to receive and electronic MSN.</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7317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a beneficiaries MSN or EOB</a:t>
            </a:r>
            <a:r>
              <a:rPr lang="en-US" baseline="0" dirty="0" smtClean="0"/>
              <a:t> is NOT a bill.</a:t>
            </a:r>
          </a:p>
          <a:p>
            <a:r>
              <a:rPr lang="en-US" baseline="0" dirty="0" smtClean="0"/>
              <a:t>-Explain what to look for on the first page of an MSN to spot an suspicious activity: date of claims this period (make sure they match dates of services you have received), ‘Did Medicare approve all services?’, ‘Providers with claims this period’ (look if there are any providers you do not recognize.</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175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243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057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to get the audience involved in this activity and let them answer the next page on their own with what to look at.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085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the</a:t>
            </a:r>
            <a:r>
              <a:rPr lang="en-US" baseline="0" dirty="0" smtClean="0"/>
              <a:t> audience point out suspicious activity on this page.</a:t>
            </a:r>
          </a:p>
          <a:p>
            <a:r>
              <a:rPr lang="en-US" baseline="0" dirty="0" smtClean="0"/>
              <a:t>-Urge the audience to explain WHY these items may be suspicious.</a:t>
            </a:r>
          </a:p>
          <a:p>
            <a:r>
              <a:rPr lang="en-US" baseline="0" dirty="0" smtClean="0"/>
              <a:t>-Look for date of claims processed, who services were ordered by (do you recognize the provider?), what was ordered by the provider (did you or your doctor order an oxygen system, do you need one?)</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3460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again we are emphasizing POTENTIAL fraud. These next two slides we want to make sure</a:t>
            </a:r>
            <a:r>
              <a:rPr lang="en-US" baseline="0" dirty="0" smtClean="0"/>
              <a:t> we are differentiating between who to contact if we suspect fraud (SMP) and who to contact if we suspect a simple billing error (provider).</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5952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charges</a:t>
            </a:r>
            <a:r>
              <a:rPr lang="en-US" baseline="0" dirty="0" smtClean="0"/>
              <a:t> that Medicare covers may possibly not be recovered and the Medicare program may be used up in the future.</a:t>
            </a:r>
            <a:endParaRPr lang="en-US" dirty="0" smtClean="0"/>
          </a:p>
          <a:p>
            <a:r>
              <a:rPr lang="en-US" dirty="0" smtClean="0"/>
              <a:t>-Although a piece of equipment may</a:t>
            </a:r>
            <a:r>
              <a:rPr lang="en-US" baseline="0" dirty="0" smtClean="0"/>
              <a:t> have been sent fraudulently for ‘free’, the provider who ordered or sent it does not know your measurements and it may harm your health more.</a:t>
            </a:r>
            <a:endParaRPr lang="en-US" dirty="0" smtClean="0"/>
          </a:p>
          <a:p>
            <a:r>
              <a:rPr lang="en-US" dirty="0" smtClean="0"/>
              <a:t>-A</a:t>
            </a:r>
            <a:r>
              <a:rPr lang="en-US" baseline="0" dirty="0" smtClean="0"/>
              <a:t> lot of times people will not think it is important to report fraud because Medicare will still pay for a service/equipment a beneficiary didn’t need so they will not pay out of pocket, BUT really emphasize how important it is because in the future, when a beneficiary really needs a service Medicare may not cover it because they see the beneficiary may have received one in the past. </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8538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will discuss examples of healthcare fraud and what instances to look out for.”</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8007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the importance of not giving away ANY information over the phone.</a:t>
            </a:r>
          </a:p>
          <a:p>
            <a:r>
              <a:rPr lang="en-US" baseline="0" dirty="0" smtClean="0"/>
              <a:t>-Try and have the audience interact at the end of each example with the questions.</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830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the audience a chance to answer the question at the bottom.</a:t>
            </a:r>
          </a:p>
          <a:p>
            <a:r>
              <a:rPr lang="en-US" baseline="0" dirty="0" smtClean="0"/>
              <a:t>-Once the audience has had an opportunity to answer, explain all of the proper steps to report.</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315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 this answer back to the</a:t>
            </a:r>
            <a:r>
              <a:rPr lang="en-US" baseline="0" dirty="0" smtClean="0"/>
              <a:t> SMP message (prevent, detect, and report).</a:t>
            </a:r>
          </a:p>
          <a:p>
            <a:r>
              <a:rPr lang="en-US" baseline="0" dirty="0" smtClean="0"/>
              <a:t>-Once audience had the chance to answer, emphasize the importance of working with your doctor.</a:t>
            </a:r>
          </a:p>
          <a:p>
            <a:r>
              <a:rPr lang="en-US" baseline="0" dirty="0" smtClean="0"/>
              <a:t>-Explain that home health requires a plan of care from main care providers. Home health should be carefully planned out with YOUR doctor on your specific needs.</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0129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audience the importance of working with their doctor (they know your medical needs).</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3733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briefly what our volunteers do and who to call if</a:t>
            </a:r>
            <a:r>
              <a:rPr lang="en-US" baseline="0" dirty="0" smtClean="0"/>
              <a:t> someone they know may be interested.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7690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we emphasize that SMP is a statewide program and we have</a:t>
            </a:r>
            <a:r>
              <a:rPr lang="en-US" baseline="0" dirty="0" smtClean="0"/>
              <a:t> partners throughout the state.</a:t>
            </a:r>
          </a:p>
          <a:p>
            <a:r>
              <a:rPr lang="en-US" baseline="0" dirty="0" smtClean="0"/>
              <a:t>-State who we are funded by and what we use funding for (empower beneficiaries to protect, detect, and report healthcare fraud).</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68985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any questions.</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4315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the audience and point</a:t>
            </a:r>
            <a:r>
              <a:rPr lang="en-US" baseline="0" dirty="0" smtClean="0"/>
              <a:t> out on this page where SMP hotline is for state of IL complex interactions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020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very specific and</a:t>
            </a:r>
            <a:r>
              <a:rPr lang="en-US" baseline="0" dirty="0" smtClean="0"/>
              <a:t> emphasize the differences between fraud and error. We want to point out that errors happen in billing on Medicare/providers end.</a:t>
            </a:r>
          </a:p>
          <a:p>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472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word potential. We never want to say something is definitively</a:t>
            </a:r>
            <a:r>
              <a:rPr lang="en-US" baseline="0" dirty="0" smtClean="0"/>
              <a:t> fraud unless the OIG has proof.</a:t>
            </a:r>
          </a:p>
          <a:p>
            <a:r>
              <a:rPr lang="en-US" baseline="0" dirty="0" smtClean="0"/>
              <a:t>-We should not be putting in beneficiaries minds that something is definitely fraud. Always use the phrase ‘potential fraud’. </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614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it clear that Medicare goes</a:t>
            </a:r>
            <a:r>
              <a:rPr lang="en-US" baseline="0" dirty="0" smtClean="0"/>
              <a:t> through thousands of claims each day and it is highly possible that human error occurs when entering data.</a:t>
            </a:r>
          </a:p>
          <a:p>
            <a:r>
              <a:rPr lang="en-US" baseline="0" dirty="0" smtClean="0"/>
              <a:t>-Make sure beneficiaries take the time to contact the provider to see if they can resolve the error before contacting their local SMP.</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64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word ‘intentionally’. Fraud is when</a:t>
            </a:r>
            <a:r>
              <a:rPr lang="en-US" baseline="0" dirty="0" smtClean="0"/>
              <a:t> a supplier or provider knowingly commits fraud. Error is unintentional.</a:t>
            </a:r>
          </a:p>
          <a:p>
            <a:r>
              <a:rPr lang="en-US" dirty="0" smtClean="0"/>
              <a:t>-Try to be interactive with</a:t>
            </a:r>
            <a:r>
              <a:rPr lang="en-US" baseline="0" dirty="0" smtClean="0"/>
              <a:t> the audience for ‘Check your knowledge’ questions. We want to keep attendees engaged in the presentation and do not want to simply read through the PowerPoint quickly.</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859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emphasize</a:t>
            </a:r>
            <a:r>
              <a:rPr lang="en-US" baseline="0" dirty="0" smtClean="0"/>
              <a:t> the possibility of ‘unintentional’ billing errors.</a:t>
            </a:r>
          </a:p>
          <a:p>
            <a:r>
              <a:rPr lang="en-US" baseline="0" dirty="0" smtClean="0"/>
              <a:t>-If something is suspicious or POTENTIAL fraud, discuss the difference between the two.</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8692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word ‘always’. Errors does not mean that a provider is always intending</a:t>
            </a:r>
            <a:r>
              <a:rPr lang="en-US" baseline="0" dirty="0" smtClean="0"/>
              <a:t> to commit fraud. Human mistakes happen, this does not necessarily mean someone is attempting to commit fraud against a beneficiary.</a:t>
            </a:r>
            <a:endParaRPr lang="en-US" dirty="0"/>
          </a:p>
        </p:txBody>
      </p:sp>
      <p:sp>
        <p:nvSpPr>
          <p:cNvPr id="4" name="Slide Number Placeholder 3"/>
          <p:cNvSpPr>
            <a:spLocks noGrp="1"/>
          </p:cNvSpPr>
          <p:nvPr>
            <p:ph type="sldNum" sz="quarter" idx="10"/>
          </p:nvPr>
        </p:nvSpPr>
        <p:spPr/>
        <p:txBody>
          <a:bodyPr/>
          <a:lstStyle/>
          <a:p>
            <a:fld id="{9141C0D0-CA54-41C7-A2FE-A42D2CF341A6}"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3789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O Blank Title with 40th Logo">
    <p:spTree>
      <p:nvGrpSpPr>
        <p:cNvPr id="1" name=""/>
        <p:cNvGrpSpPr/>
        <p:nvPr/>
      </p:nvGrpSpPr>
      <p:grpSpPr>
        <a:xfrm>
          <a:off x="0" y="0"/>
          <a:ext cx="0" cy="0"/>
          <a:chOff x="0" y="0"/>
          <a:chExt cx="0" cy="0"/>
        </a:xfrm>
      </p:grpSpPr>
      <p:pic>
        <p:nvPicPr>
          <p:cNvPr id="16" name="Picture 12" descr="AO Banner_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40 AO Logo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512" y="838200"/>
            <a:ext cx="653097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AO Banner_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89650"/>
            <a:ext cx="883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3352800"/>
            <a:ext cx="7772400" cy="830884"/>
          </a:xfrm>
        </p:spPr>
        <p:txBody>
          <a:bodyPr/>
          <a:lstStyle/>
          <a:p>
            <a:r>
              <a:rPr lang="en-US" smtClean="0"/>
              <a:t>Click to edit Master title style</a:t>
            </a:r>
            <a:endParaRPr lang="en-US"/>
          </a:p>
        </p:txBody>
      </p:sp>
      <p:sp>
        <p:nvSpPr>
          <p:cNvPr id="7" name="Subtitle 2"/>
          <p:cNvSpPr>
            <a:spLocks noGrp="1"/>
          </p:cNvSpPr>
          <p:nvPr>
            <p:ph type="subTitle" idx="1"/>
          </p:nvPr>
        </p:nvSpPr>
        <p:spPr>
          <a:xfrm>
            <a:off x="1371600" y="45720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490631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O Blank Title with Logo">
    <p:spTree>
      <p:nvGrpSpPr>
        <p:cNvPr id="1" name=""/>
        <p:cNvGrpSpPr/>
        <p:nvPr/>
      </p:nvGrpSpPr>
      <p:grpSpPr>
        <a:xfrm>
          <a:off x="0" y="0"/>
          <a:ext cx="0" cy="0"/>
          <a:chOff x="0" y="0"/>
          <a:chExt cx="0" cy="0"/>
        </a:xfrm>
      </p:grpSpPr>
      <p:pic>
        <p:nvPicPr>
          <p:cNvPr id="6" name="Picture 12" descr="AO Banner_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 Logo Onl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0" y="838200"/>
            <a:ext cx="635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O Banner_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89650"/>
            <a:ext cx="8839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685800" y="3352800"/>
            <a:ext cx="7772400" cy="830884"/>
          </a:xfrm>
        </p:spPr>
        <p:txBody>
          <a:bodyPr/>
          <a:lstStyle/>
          <a:p>
            <a:r>
              <a:rPr lang="en-US" smtClean="0"/>
              <a:t>Click to edit Master title style</a:t>
            </a:r>
            <a:endParaRPr lang="en-US"/>
          </a:p>
        </p:txBody>
      </p:sp>
      <p:sp>
        <p:nvSpPr>
          <p:cNvPr id="9" name="Subtitle 2"/>
          <p:cNvSpPr>
            <a:spLocks noGrp="1"/>
          </p:cNvSpPr>
          <p:nvPr>
            <p:ph type="subTitle" idx="1"/>
          </p:nvPr>
        </p:nvSpPr>
        <p:spPr>
          <a:xfrm>
            <a:off x="1371600" y="45720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128875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O Blank with Ideogram">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6096000"/>
            <a:ext cx="9763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15" name="Content Placeholder 2"/>
          <p:cNvSpPr>
            <a:spLocks noGrp="1"/>
          </p:cNvSpPr>
          <p:nvPr>
            <p:ph idx="1"/>
          </p:nvPr>
        </p:nvSpPr>
        <p:spPr>
          <a:xfrm>
            <a:off x="457200" y="1722437"/>
            <a:ext cx="8229600"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522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O Blank with Address">
    <p:spTree>
      <p:nvGrpSpPr>
        <p:cNvPr id="1" name=""/>
        <p:cNvGrpSpPr/>
        <p:nvPr/>
      </p:nvGrpSpPr>
      <p:grpSpPr>
        <a:xfrm>
          <a:off x="0" y="0"/>
          <a:ext cx="0" cy="0"/>
          <a:chOff x="0" y="0"/>
          <a:chExt cx="0" cy="0"/>
        </a:xfrm>
      </p:grpSpPr>
      <p:pic>
        <p:nvPicPr>
          <p:cNvPr id="8"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29300"/>
            <a:ext cx="868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15" name="Content Placeholder 2"/>
          <p:cNvSpPr>
            <a:spLocks noGrp="1"/>
          </p:cNvSpPr>
          <p:nvPr>
            <p:ph idx="1"/>
          </p:nvPr>
        </p:nvSpPr>
        <p:spPr>
          <a:xfrm>
            <a:off x="457200" y="1722437"/>
            <a:ext cx="8229600" cy="410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26693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O Blank with Address &amp; Info">
    <p:spTree>
      <p:nvGrpSpPr>
        <p:cNvPr id="1" name=""/>
        <p:cNvGrpSpPr/>
        <p:nvPr/>
      </p:nvGrpSpPr>
      <p:grpSpPr>
        <a:xfrm>
          <a:off x="0" y="0"/>
          <a:ext cx="0" cy="0"/>
          <a:chOff x="0" y="0"/>
          <a:chExt cx="0" cy="0"/>
        </a:xfrm>
      </p:grpSpPr>
      <p:sp>
        <p:nvSpPr>
          <p:cNvPr id="5" name="TextBox 4"/>
          <p:cNvSpPr txBox="1"/>
          <p:nvPr/>
        </p:nvSpPr>
        <p:spPr>
          <a:xfrm>
            <a:off x="451207" y="3352800"/>
            <a:ext cx="2057400" cy="2492375"/>
          </a:xfrm>
          <a:prstGeom prst="rect">
            <a:avLst/>
          </a:prstGeom>
          <a:noFill/>
        </p:spPr>
        <p:txBody>
          <a:bodyPr>
            <a:spAutoFit/>
          </a:bodyPr>
          <a:lstStyle/>
          <a:p>
            <a:pPr>
              <a:defRPr/>
            </a:pPr>
            <a:r>
              <a:rPr lang="en-US" sz="1200" dirty="0">
                <a:solidFill>
                  <a:schemeClr val="tx2">
                    <a:lumMod val="60000"/>
                    <a:lumOff val="40000"/>
                  </a:schemeClr>
                </a:solidFill>
                <a:latin typeface="Arial" pitchFamily="34" charset="0"/>
              </a:rPr>
              <a:t>Since 1974, </a:t>
            </a:r>
            <a:r>
              <a:rPr lang="en-US" sz="1200" b="1" dirty="0">
                <a:solidFill>
                  <a:schemeClr val="tx2">
                    <a:lumMod val="60000"/>
                    <a:lumOff val="40000"/>
                  </a:schemeClr>
                </a:solidFill>
                <a:latin typeface="Arial" pitchFamily="34" charset="0"/>
              </a:rPr>
              <a:t>AgeOptions</a:t>
            </a:r>
            <a:r>
              <a:rPr lang="en-US" sz="1200" dirty="0">
                <a:solidFill>
                  <a:schemeClr val="tx2">
                    <a:lumMod val="60000"/>
                    <a:lumOff val="40000"/>
                  </a:schemeClr>
                </a:solidFill>
                <a:latin typeface="Arial" pitchFamily="34" charset="0"/>
              </a:rPr>
              <a:t> has established a national reputation for meeting the needs, wants and expectations of older adults in suburban Cook County. We are recognized as a leader in developing and helping to deliver innovative community-based resources and options to the evolving, diverse communities we serve.</a:t>
            </a:r>
          </a:p>
        </p:txBody>
      </p:sp>
      <p:pic>
        <p:nvPicPr>
          <p:cNvPr id="6"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829300"/>
            <a:ext cx="8686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839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533400"/>
            <a:ext cx="8229600" cy="1143000"/>
          </a:xfrm>
        </p:spPr>
        <p:txBody>
          <a:bodyPr/>
          <a:lstStyle/>
          <a:p>
            <a:r>
              <a:rPr lang="en-US" smtClean="0"/>
              <a:t>Click to edit Master title style</a:t>
            </a:r>
            <a:endParaRPr lang="en-US" dirty="0"/>
          </a:p>
        </p:txBody>
      </p:sp>
      <p:sp>
        <p:nvSpPr>
          <p:cNvPr id="9" name="Content Placeholder 2"/>
          <p:cNvSpPr>
            <a:spLocks noGrp="1"/>
          </p:cNvSpPr>
          <p:nvPr>
            <p:ph idx="1"/>
          </p:nvPr>
        </p:nvSpPr>
        <p:spPr>
          <a:xfrm>
            <a:off x="2819400" y="1722437"/>
            <a:ext cx="58674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063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AD196-D339-408F-B1FE-E8A9791D7970}" type="slidenum">
              <a:rPr lang="en-US" smtClean="0"/>
              <a:pPr/>
              <a:t>‹#›</a:t>
            </a:fld>
            <a:endParaRPr lang="en-US"/>
          </a:p>
        </p:txBody>
      </p:sp>
    </p:spTree>
    <p:extLst>
      <p:ext uri="{BB962C8B-B14F-4D97-AF65-F5344CB8AC3E}">
        <p14:creationId xmlns:p14="http://schemas.microsoft.com/office/powerpoint/2010/main" val="760765471"/>
      </p:ext>
    </p:extLst>
  </p:cSld>
  <p:clrMap bg1="lt1" tx1="dk1" bg2="lt2" tx2="dk2" accent1="accent1" accent2="accent2" accent3="accent3" accent4="accent4" accent5="accent5" accent6="accent6" hlink="hlink" folHlink="folHlink"/>
  <p:sldLayoutIdLst>
    <p:sldLayoutId id="2147483735" r:id="rId1"/>
    <p:sldLayoutId id="2147483742" r:id="rId2"/>
    <p:sldLayoutId id="2147483741" r:id="rId3"/>
    <p:sldLayoutId id="2147483733" r:id="rId4"/>
    <p:sldLayoutId id="2147483734"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aarp.org/money/scams-fraud/info-2018/medicare-scams-fraud-identity-theft.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aarp.org/money/scams-fraud/info-2018/medicare-scams-fraud-identity-theft.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economist.com/taxonomy/term/76972/Britain%20and%20the%20European%20Union%20A%20sea%20of%20troubles?page=135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volunteer@ageoptions.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altLang="en-US" b="1" dirty="0"/>
              <a:t>The SMP Program: Protect Yourself from </a:t>
            </a:r>
            <a:r>
              <a:rPr lang="en-US" altLang="en-US" b="1" dirty="0" smtClean="0"/>
              <a:t>Healthcare </a:t>
            </a:r>
            <a:r>
              <a:rPr lang="en-US" altLang="en-US" b="1" dirty="0"/>
              <a:t>Fraud</a:t>
            </a:r>
            <a:endParaRPr lang="en-US" dirty="0"/>
          </a:p>
        </p:txBody>
      </p:sp>
    </p:spTree>
    <p:extLst>
      <p:ext uri="{BB962C8B-B14F-4D97-AF65-F5344CB8AC3E}">
        <p14:creationId xmlns:p14="http://schemas.microsoft.com/office/powerpoint/2010/main" val="2458550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a:t>
            </a:r>
            <a:endParaRPr lang="en-US" dirty="0"/>
          </a:p>
        </p:txBody>
      </p:sp>
      <p:sp>
        <p:nvSpPr>
          <p:cNvPr id="3" name="Content Placeholder 2"/>
          <p:cNvSpPr>
            <a:spLocks noGrp="1"/>
          </p:cNvSpPr>
          <p:nvPr>
            <p:ph idx="1"/>
          </p:nvPr>
        </p:nvSpPr>
        <p:spPr/>
        <p:txBody>
          <a:bodyPr/>
          <a:lstStyle/>
          <a:p>
            <a:r>
              <a:rPr lang="en-US" dirty="0" smtClean="0"/>
              <a:t>B. False</a:t>
            </a:r>
          </a:p>
          <a:p>
            <a:pPr lvl="1"/>
            <a:r>
              <a:rPr lang="en-US" dirty="0" smtClean="0"/>
              <a:t>The correct answer is false. </a:t>
            </a:r>
            <a:r>
              <a:rPr lang="en-US" dirty="0"/>
              <a:t>I</a:t>
            </a:r>
            <a:r>
              <a:rPr lang="en-US" dirty="0" smtClean="0"/>
              <a:t>t is very possible that billing errors occur through Medicare without the intent of fraud.</a:t>
            </a:r>
          </a:p>
          <a:p>
            <a:pPr lvl="1"/>
            <a:r>
              <a:rPr lang="en-US" dirty="0" smtClean="0"/>
              <a:t>Medicare processes thousands of claims, making beneficiaries’ Medicare susceptible to error. </a:t>
            </a:r>
            <a:endParaRPr lang="en-US" dirty="0"/>
          </a:p>
        </p:txBody>
      </p:sp>
    </p:spTree>
    <p:extLst>
      <p:ext uri="{BB962C8B-B14F-4D97-AF65-F5344CB8AC3E}">
        <p14:creationId xmlns:p14="http://schemas.microsoft.com/office/powerpoint/2010/main" val="159745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49885833"/>
              </p:ext>
            </p:extLst>
          </p:nvPr>
        </p:nvGraphicFramePr>
        <p:xfrm>
          <a:off x="457200" y="533400"/>
          <a:ext cx="8229600" cy="68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a:xfrm>
            <a:off x="429780" y="1371600"/>
            <a:ext cx="8232775" cy="4279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en-US" altLang="en-US" dirty="0" smtClean="0"/>
              <a:t>How much do you think is lost every year to healthcare fraud and abuse?</a:t>
            </a:r>
          </a:p>
          <a:p>
            <a:pPr algn="ctr">
              <a:buFontTx/>
              <a:buNone/>
            </a:pPr>
            <a:endParaRPr lang="en-US" altLang="en-US" sz="2800" dirty="0" smtClean="0"/>
          </a:p>
          <a:p>
            <a:pPr algn="ctr">
              <a:buFontTx/>
              <a:buNone/>
            </a:pPr>
            <a:r>
              <a:rPr lang="en-US" altLang="en-US" sz="2800" dirty="0" smtClean="0"/>
              <a:t>A) $5-10 million</a:t>
            </a:r>
          </a:p>
          <a:p>
            <a:pPr algn="ctr">
              <a:buFontTx/>
              <a:buNone/>
            </a:pPr>
            <a:r>
              <a:rPr lang="en-US" altLang="en-US" sz="2800" dirty="0" smtClean="0"/>
              <a:t>B) $25-125 million</a:t>
            </a:r>
          </a:p>
          <a:p>
            <a:pPr algn="ctr">
              <a:buFontTx/>
              <a:buNone/>
            </a:pPr>
            <a:r>
              <a:rPr lang="en-US" altLang="en-US" sz="2800" dirty="0" smtClean="0"/>
              <a:t>C) $10-20 billion</a:t>
            </a:r>
          </a:p>
          <a:p>
            <a:pPr algn="ctr">
              <a:buFontTx/>
              <a:buNone/>
            </a:pPr>
            <a:r>
              <a:rPr lang="en-US" altLang="en-US" sz="2800" dirty="0" smtClean="0"/>
              <a:t>D) $60-100 billion</a:t>
            </a:r>
          </a:p>
          <a:p>
            <a:pPr algn="ctr">
              <a:buFontTx/>
              <a:buNone/>
            </a:pPr>
            <a:endParaRPr lang="en-US" altLang="en-US" dirty="0" smtClean="0"/>
          </a:p>
          <a:p>
            <a:pPr>
              <a:buFontTx/>
              <a:buNone/>
            </a:pPr>
            <a:endParaRPr lang="en-US" altLang="en-US" dirty="0" smtClean="0"/>
          </a:p>
        </p:txBody>
      </p:sp>
      <p:sp>
        <p:nvSpPr>
          <p:cNvPr id="6" name="TextBox 2"/>
          <p:cNvSpPr txBox="1">
            <a:spLocks noChangeArrowheads="1"/>
          </p:cNvSpPr>
          <p:nvPr/>
        </p:nvSpPr>
        <p:spPr bwMode="auto">
          <a:xfrm>
            <a:off x="1828800" y="5651500"/>
            <a:ext cx="8028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t>Eaton, J. 2018. “Medicare Under Assault From Fraudsters”.</a:t>
            </a:r>
            <a:r>
              <a:rPr lang="en-US" altLang="en-US" sz="1100" i="1" dirty="0"/>
              <a:t> AARP Bulletin. </a:t>
            </a:r>
            <a:r>
              <a:rPr lang="en-US" altLang="en-US" sz="1100" dirty="0"/>
              <a:t>Retrieved from</a:t>
            </a:r>
            <a:r>
              <a:rPr lang="en-US" altLang="en-US" sz="1100" i="1" dirty="0"/>
              <a:t>: </a:t>
            </a:r>
            <a:r>
              <a:rPr lang="en-US" altLang="en-US" sz="1100" i="1" dirty="0">
                <a:hlinkClick r:id="rId8"/>
              </a:rPr>
              <a:t>https://www.aarp.org/money/scams-fraud/info-2018/medicare-scams-fraud-identity-theft.html</a:t>
            </a:r>
            <a:endParaRPr lang="en-US" altLang="en-US" sz="1100" i="1" dirty="0"/>
          </a:p>
          <a:p>
            <a:endParaRPr lang="en-US" altLang="en-US" i="1" dirty="0"/>
          </a:p>
        </p:txBody>
      </p:sp>
    </p:spTree>
    <p:extLst>
      <p:ext uri="{BB962C8B-B14F-4D97-AF65-F5344CB8AC3E}">
        <p14:creationId xmlns:p14="http://schemas.microsoft.com/office/powerpoint/2010/main" val="3034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Answer </a:t>
            </a:r>
            <a:endParaRPr lang="en-US" dirty="0"/>
          </a:p>
        </p:txBody>
      </p:sp>
      <p:sp>
        <p:nvSpPr>
          <p:cNvPr id="3" name="Content Placeholder 2"/>
          <p:cNvSpPr>
            <a:spLocks noGrp="1"/>
          </p:cNvSpPr>
          <p:nvPr>
            <p:ph idx="1"/>
          </p:nvPr>
        </p:nvSpPr>
        <p:spPr>
          <a:xfrm>
            <a:off x="609600" y="1540299"/>
            <a:ext cx="8077200" cy="772781"/>
          </a:xfrm>
        </p:spPr>
        <p:txBody>
          <a:bodyPr>
            <a:noAutofit/>
          </a:bodyPr>
          <a:lstStyle/>
          <a:p>
            <a:r>
              <a:rPr lang="en-US" sz="3600" dirty="0" smtClean="0"/>
              <a:t>D. $60 Billion</a:t>
            </a:r>
          </a:p>
          <a:p>
            <a:pPr lvl="1"/>
            <a:r>
              <a:rPr lang="en-US" sz="2400" dirty="0" smtClean="0"/>
              <a:t>In 2017, over $60 billion was lost to Medicare fraud, beating out the amount of Homeland </a:t>
            </a:r>
            <a:r>
              <a:rPr lang="en-US" sz="2400" dirty="0"/>
              <a:t>S</a:t>
            </a:r>
            <a:r>
              <a:rPr lang="en-US" sz="2400" dirty="0" smtClean="0"/>
              <a:t>ecurity, medical research, college grants, and more.</a:t>
            </a:r>
            <a:endParaRPr lang="en-US" sz="2400" dirty="0"/>
          </a:p>
        </p:txBody>
      </p:sp>
      <p:pic>
        <p:nvPicPr>
          <p:cNvPr id="4" name="Picture 9" descr="Image result for medicare fraud lost 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300" y="3429221"/>
            <a:ext cx="4152900" cy="238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438400" y="5815328"/>
            <a:ext cx="4953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t>Eaton, J. 2018. “Medicare Under Assault From Fraudsters”.</a:t>
            </a:r>
            <a:r>
              <a:rPr lang="en-US" altLang="en-US" sz="800" i="1" dirty="0"/>
              <a:t> AARP Bulletin. </a:t>
            </a:r>
            <a:r>
              <a:rPr lang="en-US" altLang="en-US" sz="800" dirty="0"/>
              <a:t>Retrieved from</a:t>
            </a:r>
            <a:r>
              <a:rPr lang="en-US" altLang="en-US" sz="800" i="1" dirty="0"/>
              <a:t>: </a:t>
            </a:r>
            <a:r>
              <a:rPr lang="en-US" altLang="en-US" sz="800" i="1" dirty="0">
                <a:hlinkClick r:id="rId4"/>
              </a:rPr>
              <a:t>https://www.aarp.org/money/scams-fraud/info-2018/medicare-scams-fraud-identity-theft.html</a:t>
            </a:r>
            <a:endParaRPr lang="en-US" altLang="en-US" sz="800" i="1" dirty="0"/>
          </a:p>
          <a:p>
            <a:endParaRPr lang="en-US" altLang="en-US" i="1" dirty="0"/>
          </a:p>
        </p:txBody>
      </p:sp>
    </p:spTree>
    <p:extLst>
      <p:ext uri="{BB962C8B-B14F-4D97-AF65-F5344CB8AC3E}">
        <p14:creationId xmlns:p14="http://schemas.microsoft.com/office/powerpoint/2010/main" val="304764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effectLst>
                  <a:glow rad="127000">
                    <a:srgbClr val="0070C0"/>
                  </a:glow>
                </a:effectLst>
                <a:latin typeface="Bookman Old Style" panose="02050604050505020204" pitchFamily="18" charset="0"/>
              </a:rPr>
              <a:t>The SMP Message </a:t>
            </a:r>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784532536"/>
              </p:ext>
            </p:extLst>
          </p:nvPr>
        </p:nvGraphicFramePr>
        <p:xfrm>
          <a:off x="609600" y="1524000"/>
          <a:ext cx="7162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8340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1841" y="838200"/>
            <a:ext cx="8229600" cy="1143000"/>
          </a:xfrm>
        </p:spPr>
        <p:txBody>
          <a:bodyPr>
            <a:normAutofit fontScale="90000"/>
          </a:bodyPr>
          <a:lstStyle/>
          <a:p>
            <a:r>
              <a:rPr lang="en-US" sz="7200" dirty="0" smtClean="0">
                <a:solidFill>
                  <a:srgbClr val="00B0F0"/>
                </a:solidFill>
                <a:latin typeface="Elephant" panose="02020904090505020303" pitchFamily="18" charset="0"/>
              </a:rPr>
              <a:t>STEP 1:</a:t>
            </a:r>
            <a:br>
              <a:rPr lang="en-US" sz="7200" dirty="0" smtClean="0">
                <a:solidFill>
                  <a:srgbClr val="00B0F0"/>
                </a:solidFill>
                <a:latin typeface="Elephant" panose="02020904090505020303" pitchFamily="18" charset="0"/>
              </a:rPr>
            </a:br>
            <a:r>
              <a:rPr lang="en-US" sz="7200" dirty="0" smtClean="0">
                <a:solidFill>
                  <a:srgbClr val="00B0F0"/>
                </a:solidFill>
                <a:latin typeface="Elephant" panose="02020904090505020303" pitchFamily="18" charset="0"/>
              </a:rPr>
              <a:t>PROTECT</a:t>
            </a:r>
            <a:endParaRPr lang="en-US" sz="7200" dirty="0">
              <a:solidFill>
                <a:srgbClr val="00B0F0"/>
              </a:solidFill>
              <a:latin typeface="Elephant" panose="02020904090505020303" pitchFamily="18" charset="0"/>
            </a:endParaRPr>
          </a:p>
        </p:txBody>
      </p:sp>
      <p:sp>
        <p:nvSpPr>
          <p:cNvPr id="5" name="Oval 4"/>
          <p:cNvSpPr/>
          <p:nvPr/>
        </p:nvSpPr>
        <p:spPr>
          <a:xfrm>
            <a:off x="2590800" y="2743200"/>
            <a:ext cx="3691683" cy="3054350"/>
          </a:xfrm>
          <a:prstGeom prst="ellipse">
            <a:avLst/>
          </a:prstGeom>
          <a:blipFill>
            <a:blip r:embed="rId3">
              <a:extLst>
                <a:ext uri="{28A0092B-C50C-407E-A947-70E740481C1C}">
                  <a14:useLocalDpi xmlns:a14="http://schemas.microsoft.com/office/drawing/2010/main" val="0"/>
                </a:ext>
              </a:extLst>
            </a:blip>
            <a:srcRect/>
            <a:stretch>
              <a:fillRect t="-9000" b="-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10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Bahnschrift" panose="020B0502040204020203" pitchFamily="34" charset="0"/>
              </a:rPr>
              <a:t>PROTECT Yourself </a:t>
            </a:r>
            <a:r>
              <a:rPr lang="en-US" altLang="en-US" u="sng" dirty="0">
                <a:latin typeface="Bahnschrift" panose="020B0502040204020203" pitchFamily="34" charset="0"/>
              </a:rPr>
              <a:t>From Fraud!</a:t>
            </a:r>
            <a:endParaRPr lang="en-US" u="sng" dirty="0"/>
          </a:p>
        </p:txBody>
      </p:sp>
      <p:sp>
        <p:nvSpPr>
          <p:cNvPr id="3" name="Content Placeholder 2"/>
          <p:cNvSpPr>
            <a:spLocks noGrp="1"/>
          </p:cNvSpPr>
          <p:nvPr>
            <p:ph idx="1"/>
          </p:nvPr>
        </p:nvSpPr>
        <p:spPr/>
        <p:txBody>
          <a:bodyPr/>
          <a:lstStyle/>
          <a:p>
            <a:r>
              <a:rPr lang="en-US" b="1" dirty="0" smtClean="0"/>
              <a:t>DO</a:t>
            </a:r>
          </a:p>
          <a:p>
            <a:pPr lvl="1"/>
            <a:r>
              <a:rPr lang="en-US" dirty="0"/>
              <a:t>Educate yourself on Medicare </a:t>
            </a:r>
            <a:r>
              <a:rPr lang="en-US" dirty="0" smtClean="0"/>
              <a:t>fraud.</a:t>
            </a:r>
            <a:endParaRPr lang="en-US" dirty="0"/>
          </a:p>
          <a:p>
            <a:pPr lvl="1"/>
            <a:r>
              <a:rPr lang="en-US" dirty="0"/>
              <a:t>Protect your Medicare card and </a:t>
            </a:r>
            <a:r>
              <a:rPr lang="en-US" dirty="0" smtClean="0"/>
              <a:t>Social </a:t>
            </a:r>
            <a:r>
              <a:rPr lang="en-US" dirty="0"/>
              <a:t>S</a:t>
            </a:r>
            <a:r>
              <a:rPr lang="en-US" dirty="0" smtClean="0"/>
              <a:t>ecurity number.</a:t>
            </a:r>
            <a:endParaRPr lang="en-US" dirty="0"/>
          </a:p>
          <a:p>
            <a:pPr lvl="1"/>
            <a:r>
              <a:rPr lang="en-US" dirty="0" smtClean="0"/>
              <a:t>Use a </a:t>
            </a:r>
            <a:r>
              <a:rPr lang="en-US" dirty="0"/>
              <a:t>calendar or personal healthcare journal to record all your doctors visits and </a:t>
            </a:r>
            <a:r>
              <a:rPr lang="en-US" dirty="0" smtClean="0"/>
              <a:t>services.</a:t>
            </a:r>
            <a:endParaRPr lang="en-US" dirty="0"/>
          </a:p>
          <a:p>
            <a:pPr lvl="1"/>
            <a:r>
              <a:rPr lang="en-US" dirty="0"/>
              <a:t>R</a:t>
            </a:r>
            <a:r>
              <a:rPr lang="en-US" dirty="0" smtClean="0"/>
              <a:t>eport </a:t>
            </a:r>
            <a:r>
              <a:rPr lang="en-US" dirty="0"/>
              <a:t>suspicious activity to the Illinois </a:t>
            </a:r>
            <a:r>
              <a:rPr lang="en-US" dirty="0" smtClean="0"/>
              <a:t>SMP.</a:t>
            </a:r>
            <a:endParaRPr lang="en-US" dirty="0"/>
          </a:p>
        </p:txBody>
      </p:sp>
    </p:spTree>
    <p:extLst>
      <p:ext uri="{BB962C8B-B14F-4D97-AF65-F5344CB8AC3E}">
        <p14:creationId xmlns:p14="http://schemas.microsoft.com/office/powerpoint/2010/main" val="498098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Bahnschrift" panose="020B0502040204020203" pitchFamily="34" charset="0"/>
              </a:rPr>
              <a:t>PROTECT Yourself From Fraud!</a:t>
            </a:r>
            <a:endParaRPr lang="en-US" u="sng" dirty="0"/>
          </a:p>
        </p:txBody>
      </p:sp>
      <p:sp>
        <p:nvSpPr>
          <p:cNvPr id="3" name="Content Placeholder 2"/>
          <p:cNvSpPr>
            <a:spLocks noGrp="1"/>
          </p:cNvSpPr>
          <p:nvPr>
            <p:ph idx="1"/>
          </p:nvPr>
        </p:nvSpPr>
        <p:spPr/>
        <p:txBody>
          <a:bodyPr>
            <a:normAutofit fontScale="92500" lnSpcReduction="20000"/>
          </a:bodyPr>
          <a:lstStyle/>
          <a:p>
            <a:r>
              <a:rPr lang="en-US" b="1" dirty="0" smtClean="0"/>
              <a:t>DO NOT</a:t>
            </a:r>
          </a:p>
          <a:p>
            <a:pPr lvl="1"/>
            <a:r>
              <a:rPr lang="en-US" dirty="0" smtClean="0"/>
              <a:t>Do not give your Medicare card, Medicare Number, Social Security card, or Social Security Number to anyone except your doctor or people you know should have it.</a:t>
            </a:r>
          </a:p>
          <a:p>
            <a:pPr lvl="1"/>
            <a:r>
              <a:rPr lang="en-US" dirty="0"/>
              <a:t>Do not accept medical </a:t>
            </a:r>
            <a:r>
              <a:rPr lang="en-US" dirty="0" smtClean="0"/>
              <a:t>supplies or services </a:t>
            </a:r>
            <a:r>
              <a:rPr lang="en-US" dirty="0"/>
              <a:t>from a door-to-door </a:t>
            </a:r>
            <a:r>
              <a:rPr lang="en-US" dirty="0" smtClean="0"/>
              <a:t>salesman or someone calling over the phone. </a:t>
            </a:r>
            <a:endParaRPr lang="en-US" dirty="0"/>
          </a:p>
          <a:p>
            <a:pPr lvl="1"/>
            <a:r>
              <a:rPr lang="en-US" dirty="0"/>
              <a:t>Do not allow anyone, except your doctor or other Medicare providers, to review your medical records or recommend services.</a:t>
            </a:r>
          </a:p>
          <a:p>
            <a:pPr lvl="1"/>
            <a:endParaRPr lang="en-US" dirty="0"/>
          </a:p>
        </p:txBody>
      </p:sp>
    </p:spTree>
    <p:extLst>
      <p:ext uri="{BB962C8B-B14F-4D97-AF65-F5344CB8AC3E}">
        <p14:creationId xmlns:p14="http://schemas.microsoft.com/office/powerpoint/2010/main" val="3855161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259" y="876784"/>
            <a:ext cx="8382000" cy="1637816"/>
          </a:xfrm>
          <a:prstGeom prst="rect">
            <a:avLst/>
          </a:prstGeom>
        </p:spPr>
      </p:pic>
      <p:sp>
        <p:nvSpPr>
          <p:cNvPr id="5" name="Oval 4"/>
          <p:cNvSpPr/>
          <p:nvPr/>
        </p:nvSpPr>
        <p:spPr>
          <a:xfrm>
            <a:off x="2590800" y="2209800"/>
            <a:ext cx="3600241" cy="3444875"/>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67643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b="1" dirty="0"/>
              <a:t>Read your Medicare Summary Notice</a:t>
            </a:r>
            <a:r>
              <a:rPr lang="en-US" altLang="en-US" dirty="0"/>
              <a:t> or Explanation of Benefits from your insurance company. Watch for:</a:t>
            </a:r>
          </a:p>
          <a:p>
            <a:pPr lvl="1"/>
            <a:r>
              <a:rPr lang="en-US" altLang="en-US" dirty="0"/>
              <a:t>Services </a:t>
            </a:r>
            <a:r>
              <a:rPr lang="en-US" altLang="en-US" dirty="0" smtClean="0"/>
              <a:t>or equipment that </a:t>
            </a:r>
            <a:r>
              <a:rPr lang="en-US" altLang="en-US" dirty="0"/>
              <a:t>you did not </a:t>
            </a:r>
            <a:r>
              <a:rPr lang="en-US" altLang="en-US" dirty="0" smtClean="0"/>
              <a:t>receive</a:t>
            </a:r>
            <a:endParaRPr lang="en-US" altLang="en-US" dirty="0"/>
          </a:p>
          <a:p>
            <a:pPr lvl="1"/>
            <a:r>
              <a:rPr lang="en-US" altLang="en-US" dirty="0" smtClean="0"/>
              <a:t>Services or equipment </a:t>
            </a:r>
            <a:r>
              <a:rPr lang="en-US" altLang="en-US" dirty="0"/>
              <a:t>that were not ordered by your doctor</a:t>
            </a:r>
          </a:p>
          <a:p>
            <a:pPr lvl="1"/>
            <a:r>
              <a:rPr lang="en-US" altLang="en-US" dirty="0"/>
              <a:t>Billing for the same thing twice</a:t>
            </a:r>
          </a:p>
          <a:p>
            <a:pPr lvl="1"/>
            <a:r>
              <a:rPr lang="en-US" altLang="en-US" dirty="0"/>
              <a:t>Other billing </a:t>
            </a:r>
            <a:r>
              <a:rPr lang="en-US" altLang="en-US" dirty="0" smtClean="0"/>
              <a:t>errors</a:t>
            </a:r>
          </a:p>
        </p:txBody>
      </p:sp>
      <p:grpSp>
        <p:nvGrpSpPr>
          <p:cNvPr id="4" name="Group 3"/>
          <p:cNvGrpSpPr/>
          <p:nvPr/>
        </p:nvGrpSpPr>
        <p:grpSpPr>
          <a:xfrm>
            <a:off x="685800" y="533400"/>
            <a:ext cx="7772400" cy="939788"/>
            <a:chOff x="0" y="0"/>
            <a:chExt cx="7772400" cy="939788"/>
          </a:xfrm>
        </p:grpSpPr>
        <p:sp>
          <p:nvSpPr>
            <p:cNvPr id="5" name="Rounded Rectangle 4"/>
            <p:cNvSpPr/>
            <p:nvPr/>
          </p:nvSpPr>
          <p:spPr>
            <a:xfrm>
              <a:off x="0" y="0"/>
              <a:ext cx="7772400" cy="9397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5877" y="45877"/>
              <a:ext cx="7680646" cy="848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DETECT Fraud!</a:t>
              </a:r>
              <a:endParaRPr lang="en-US" sz="4000" kern="1200" dirty="0"/>
            </a:p>
          </p:txBody>
        </p:sp>
      </p:grpSp>
    </p:spTree>
    <p:extLst>
      <p:ext uri="{BB962C8B-B14F-4D97-AF65-F5344CB8AC3E}">
        <p14:creationId xmlns:p14="http://schemas.microsoft.com/office/powerpoint/2010/main" val="2757756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Medicare Summary Notices (MSNs) are </a:t>
            </a:r>
            <a:r>
              <a:rPr lang="en-US" altLang="en-US" dirty="0" smtClean="0"/>
              <a:t>mailed </a:t>
            </a:r>
            <a:r>
              <a:rPr lang="en-US" altLang="en-US" u="sng" dirty="0" smtClean="0"/>
              <a:t>quarterly</a:t>
            </a:r>
            <a:r>
              <a:rPr lang="en-US" altLang="en-US" dirty="0" smtClean="0"/>
              <a:t> </a:t>
            </a:r>
            <a:r>
              <a:rPr lang="en-US" altLang="en-US" dirty="0"/>
              <a:t>(once every three months).</a:t>
            </a:r>
          </a:p>
          <a:p>
            <a:pPr>
              <a:buNone/>
            </a:pPr>
            <a:r>
              <a:rPr lang="en-US" altLang="en-US" sz="1200" dirty="0"/>
              <a:t> </a:t>
            </a:r>
          </a:p>
          <a:p>
            <a:r>
              <a:rPr lang="en-US" altLang="en-US" dirty="0"/>
              <a:t>You can always request a Medicare Summary Notice by calling 1-800-Medicare.</a:t>
            </a:r>
          </a:p>
          <a:p>
            <a:pPr>
              <a:buNone/>
            </a:pPr>
            <a:endParaRPr lang="en-US" altLang="en-US" sz="1200" dirty="0"/>
          </a:p>
          <a:p>
            <a:r>
              <a:rPr lang="en-US" altLang="en-US" dirty="0"/>
              <a:t>You can also view your eMSN </a:t>
            </a:r>
            <a:r>
              <a:rPr lang="en-US" altLang="en-US" b="1" u="sng" dirty="0"/>
              <a:t>monthly</a:t>
            </a:r>
            <a:r>
              <a:rPr lang="en-US" altLang="en-US" dirty="0"/>
              <a:t> by logging into: www.MyMedicare.gov</a:t>
            </a:r>
            <a:r>
              <a:rPr lang="en-US" altLang="en-US" dirty="0" smtClean="0"/>
              <a:t>.</a:t>
            </a:r>
            <a:endParaRPr lang="en-US" altLang="en-US" dirty="0"/>
          </a:p>
        </p:txBody>
      </p:sp>
      <p:grpSp>
        <p:nvGrpSpPr>
          <p:cNvPr id="4" name="Group 3"/>
          <p:cNvGrpSpPr/>
          <p:nvPr/>
        </p:nvGrpSpPr>
        <p:grpSpPr>
          <a:xfrm>
            <a:off x="685800" y="533400"/>
            <a:ext cx="7772400" cy="939788"/>
            <a:chOff x="0" y="0"/>
            <a:chExt cx="7772400" cy="939788"/>
          </a:xfrm>
        </p:grpSpPr>
        <p:sp>
          <p:nvSpPr>
            <p:cNvPr id="5" name="Rounded Rectangle 4"/>
            <p:cNvSpPr/>
            <p:nvPr/>
          </p:nvSpPr>
          <p:spPr>
            <a:xfrm>
              <a:off x="0" y="0"/>
              <a:ext cx="7772400" cy="93978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5877" y="45877"/>
              <a:ext cx="7680646" cy="848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DETECT Fraud!</a:t>
              </a:r>
              <a:endParaRPr lang="en-US" sz="4000" kern="1200" dirty="0"/>
            </a:p>
          </p:txBody>
        </p:sp>
      </p:grpSp>
    </p:spTree>
    <p:extLst>
      <p:ext uri="{BB962C8B-B14F-4D97-AF65-F5344CB8AC3E}">
        <p14:creationId xmlns:p14="http://schemas.microsoft.com/office/powerpoint/2010/main" val="272959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381000" y="990600"/>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altLang="en-US" sz="4400" b="0" i="0" u="none" strike="noStrike" kern="0" cap="none" spc="0" normalizeH="0" baseline="0" noProof="0" dirty="0" smtClean="0">
                <a:ln>
                  <a:noFill/>
                </a:ln>
                <a:solidFill>
                  <a:srgbClr val="000000"/>
                </a:solidFill>
                <a:effectLst/>
                <a:uLnTx/>
                <a:uFillTx/>
                <a:latin typeface="Arial"/>
                <a:ea typeface="+mn-ea"/>
                <a:cs typeface="+mn-cs"/>
              </a:rPr>
              <a:t>The SMP Program – Senior Medicare Patrol </a:t>
            </a: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0" cap="none" spc="0" normalizeH="0" baseline="0" noProof="0" dirty="0" smtClean="0">
                <a:ln>
                  <a:noFill/>
                </a:ln>
                <a:solidFill>
                  <a:srgbClr val="000000"/>
                </a:solidFill>
                <a:effectLst/>
                <a:uLnTx/>
                <a:uFillTx/>
                <a:latin typeface="Arial"/>
                <a:ea typeface="+mn-ea"/>
                <a:cs typeface="+mn-cs"/>
              </a:rPr>
              <a:t>www.illinoissmp.org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7" name="Picture 7" descr="Illinois SM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124200"/>
            <a:ext cx="434340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4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143"/>
            <a:ext cx="8229600" cy="762000"/>
          </a:xfrm>
        </p:spPr>
        <p:txBody>
          <a:bodyPr/>
          <a:lstStyle/>
          <a:p>
            <a:r>
              <a:rPr lang="en-US" altLang="en-US" dirty="0"/>
              <a:t>How to </a:t>
            </a:r>
            <a:r>
              <a:rPr lang="en-US" altLang="en-US"/>
              <a:t>Read </a:t>
            </a:r>
            <a:r>
              <a:rPr lang="en-US" altLang="en-US" smtClean="0"/>
              <a:t>Your </a:t>
            </a:r>
            <a:r>
              <a:rPr lang="en-US" altLang="en-US" dirty="0"/>
              <a:t>MSN-Page 1</a:t>
            </a:r>
            <a:endParaRPr lang="en-US" dirty="0"/>
          </a:p>
        </p:txBody>
      </p:sp>
      <p:pic>
        <p:nvPicPr>
          <p:cNvPr id="5" name="Picture 2" descr="Image result for Medicare summary notice page 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733800" y="1143000"/>
            <a:ext cx="4953000" cy="4944745"/>
          </a:xfrm>
          <a:noFill/>
        </p:spPr>
      </p:pic>
      <p:sp>
        <p:nvSpPr>
          <p:cNvPr id="4" name="TextBox 5"/>
          <p:cNvSpPr txBox="1">
            <a:spLocks noChangeArrowheads="1"/>
          </p:cNvSpPr>
          <p:nvPr/>
        </p:nvSpPr>
        <p:spPr bwMode="auto">
          <a:xfrm>
            <a:off x="228600" y="2133600"/>
            <a:ext cx="36576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000" dirty="0" smtClean="0">
                <a:latin typeface="+mn-lt"/>
              </a:rPr>
              <a:t>This is what the first page on an MSN looks like.</a:t>
            </a:r>
            <a:endParaRPr lang="en-US" altLang="en-US" sz="2000" dirty="0">
              <a:latin typeface="+mn-lt"/>
            </a:endParaRPr>
          </a:p>
          <a:p>
            <a:pPr>
              <a:spcBef>
                <a:spcPct val="0"/>
              </a:spcBef>
              <a:buFont typeface="Wingdings" panose="05000000000000000000" pitchFamily="2" charset="2"/>
              <a:buChar char="§"/>
            </a:pPr>
            <a:endParaRPr lang="en-US" altLang="en-US" sz="1800" dirty="0" smtClean="0">
              <a:latin typeface="+mn-lt"/>
            </a:endParaRPr>
          </a:p>
          <a:p>
            <a:pPr>
              <a:spcBef>
                <a:spcPct val="0"/>
              </a:spcBef>
              <a:buFont typeface="Wingdings" panose="05000000000000000000" pitchFamily="2" charset="2"/>
              <a:buChar char="§"/>
            </a:pPr>
            <a:r>
              <a:rPr lang="en-US" altLang="en-US" sz="1800" dirty="0" smtClean="0">
                <a:latin typeface="+mn-lt"/>
              </a:rPr>
              <a:t>You </a:t>
            </a:r>
            <a:r>
              <a:rPr lang="en-US" altLang="en-US" sz="1800" dirty="0">
                <a:latin typeface="+mn-lt"/>
              </a:rPr>
              <a:t>may see the statement “THIS IS NOT A BILL” Your MSN is not a bill, it is a summary of your claims for the </a:t>
            </a:r>
            <a:r>
              <a:rPr lang="en-US" altLang="en-US" sz="1800" dirty="0" smtClean="0">
                <a:latin typeface="+mn-lt"/>
              </a:rPr>
              <a:t>period.</a:t>
            </a:r>
            <a:endParaRPr lang="en-US" altLang="en-US" sz="1800" dirty="0">
              <a:latin typeface="+mn-lt"/>
            </a:endParaRPr>
          </a:p>
          <a:p>
            <a:pPr>
              <a:spcBef>
                <a:spcPct val="0"/>
              </a:spcBef>
              <a:buFont typeface="Wingdings" panose="05000000000000000000" pitchFamily="2" charset="2"/>
              <a:buChar char="§"/>
            </a:pPr>
            <a:endParaRPr lang="en-US" altLang="en-US" sz="1800" dirty="0" smtClean="0">
              <a:latin typeface="+mn-lt"/>
            </a:endParaRPr>
          </a:p>
          <a:p>
            <a:pPr>
              <a:spcBef>
                <a:spcPct val="0"/>
              </a:spcBef>
              <a:buFont typeface="Wingdings" panose="05000000000000000000" pitchFamily="2" charset="2"/>
              <a:buChar char="§"/>
            </a:pPr>
            <a:r>
              <a:rPr lang="en-US" altLang="en-US" sz="1800" dirty="0" smtClean="0">
                <a:latin typeface="+mn-lt"/>
              </a:rPr>
              <a:t>It </a:t>
            </a:r>
            <a:r>
              <a:rPr lang="en-US" altLang="en-US" sz="1800" dirty="0">
                <a:latin typeface="+mn-lt"/>
              </a:rPr>
              <a:t>is still important to review your MSN and look for any signs of possible </a:t>
            </a:r>
            <a:r>
              <a:rPr lang="en-US" altLang="en-US" sz="1800" dirty="0" smtClean="0">
                <a:latin typeface="+mn-lt"/>
              </a:rPr>
              <a:t>fraud.</a:t>
            </a:r>
            <a:endParaRPr lang="en-US" altLang="en-US" sz="1800" dirty="0">
              <a:latin typeface="+mn-lt"/>
            </a:endParaRPr>
          </a:p>
        </p:txBody>
      </p:sp>
    </p:spTree>
    <p:extLst>
      <p:ext uri="{BB962C8B-B14F-4D97-AF65-F5344CB8AC3E}">
        <p14:creationId xmlns:p14="http://schemas.microsoft.com/office/powerpoint/2010/main" val="2675572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to Read Your MSN</a:t>
            </a:r>
            <a:endParaRPr lang="en-US" dirty="0"/>
          </a:p>
        </p:txBody>
      </p:sp>
      <p:sp>
        <p:nvSpPr>
          <p:cNvPr id="4" name="Content Placeholder 2"/>
          <p:cNvSpPr>
            <a:spLocks noGrp="1"/>
          </p:cNvSpPr>
          <p:nvPr>
            <p:ph idx="1"/>
          </p:nvPr>
        </p:nvSpPr>
        <p:spPr>
          <a:xfrm>
            <a:off x="1" y="1676400"/>
            <a:ext cx="2286000" cy="4106863"/>
          </a:xfrm>
        </p:spPr>
        <p:txBody>
          <a:bodyPr>
            <a:noAutofit/>
          </a:bodyPr>
          <a:lstStyle/>
          <a:p>
            <a:r>
              <a:rPr lang="en-US" altLang="en-US" sz="1800" dirty="0" smtClean="0">
                <a:cs typeface="Arial" panose="020B0604020202020204" pitchFamily="34" charset="0"/>
              </a:rPr>
              <a:t>Your MSN lists claims that were billed to Medicare, how much Medicare paid, and how much you might be billed.</a:t>
            </a:r>
          </a:p>
          <a:p>
            <a:endParaRPr lang="en-US" altLang="en-US" sz="1600" dirty="0" smtClean="0">
              <a:cs typeface="Arial" panose="020B0604020202020204" pitchFamily="34" charset="0"/>
            </a:endParaRPr>
          </a:p>
          <a:p>
            <a:endParaRPr lang="en-US" altLang="en-US" sz="1600" dirty="0" smtClean="0">
              <a:cs typeface="Arial" panose="020B0604020202020204" pitchFamily="34" charset="0"/>
            </a:endParaRPr>
          </a:p>
          <a:p>
            <a:r>
              <a:rPr lang="en-US" altLang="en-US" sz="1600" dirty="0" smtClean="0">
                <a:cs typeface="Arial" panose="020B0604020202020204" pitchFamily="34" charset="0"/>
              </a:rPr>
              <a:t>A brief description of the service performed will be listed for each claim. Make sure this description matches the services that you received.</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6853" y="1905000"/>
            <a:ext cx="6662534"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4164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Learning Activity: What </a:t>
            </a:r>
            <a:r>
              <a:rPr lang="en-US" altLang="en-US" dirty="0" smtClean="0"/>
              <a:t>could </a:t>
            </a:r>
            <a:r>
              <a:rPr lang="en-US" altLang="en-US" dirty="0"/>
              <a:t>p</a:t>
            </a:r>
            <a:r>
              <a:rPr lang="en-US" altLang="en-US" dirty="0" smtClean="0"/>
              <a:t>ossibly </a:t>
            </a:r>
            <a:r>
              <a:rPr lang="en-US" altLang="en-US" dirty="0"/>
              <a:t>i</a:t>
            </a:r>
            <a:r>
              <a:rPr lang="en-US" altLang="en-US" dirty="0" smtClean="0"/>
              <a:t>ndicate </a:t>
            </a:r>
            <a:r>
              <a:rPr lang="en-US" altLang="en-US" dirty="0"/>
              <a:t>f</a:t>
            </a:r>
            <a:r>
              <a:rPr lang="en-US" altLang="en-US" dirty="0" smtClean="0"/>
              <a:t>raud </a:t>
            </a:r>
            <a:r>
              <a:rPr lang="en-US" altLang="en-US" dirty="0"/>
              <a:t>on Mike’s MSN</a:t>
            </a:r>
            <a:r>
              <a:rPr lang="en-US" altLang="en-US" dirty="0" smtClean="0"/>
              <a:t>?</a:t>
            </a:r>
            <a:endParaRPr lang="en-US" dirty="0"/>
          </a:p>
        </p:txBody>
      </p:sp>
      <p:sp>
        <p:nvSpPr>
          <p:cNvPr id="3" name="Content Placeholder 2"/>
          <p:cNvSpPr>
            <a:spLocks noGrp="1"/>
          </p:cNvSpPr>
          <p:nvPr>
            <p:ph idx="1"/>
          </p:nvPr>
        </p:nvSpPr>
        <p:spPr>
          <a:xfrm>
            <a:off x="457200" y="2209800"/>
            <a:ext cx="8229600" cy="4106863"/>
          </a:xfrm>
        </p:spPr>
        <p:txBody>
          <a:bodyPr>
            <a:normAutofit/>
          </a:bodyPr>
          <a:lstStyle/>
          <a:p>
            <a:pPr>
              <a:lnSpc>
                <a:spcPct val="110000"/>
              </a:lnSpc>
              <a:spcBef>
                <a:spcPts val="600"/>
              </a:spcBef>
              <a:buFont typeface="Wingdings" panose="05000000000000000000" pitchFamily="2" charset="2"/>
              <a:buChar char="§"/>
            </a:pPr>
            <a:r>
              <a:rPr lang="en-US" altLang="en-US" sz="2800" dirty="0">
                <a:solidFill>
                  <a:srgbClr val="000000"/>
                </a:solidFill>
                <a:latin typeface="Calibri" panose="020F0502020204030204" pitchFamily="34" charset="0"/>
              </a:rPr>
              <a:t>Was he charged for any medical services he didn’t </a:t>
            </a:r>
            <a:r>
              <a:rPr lang="en-US" altLang="en-US" sz="2800" dirty="0" smtClean="0">
                <a:solidFill>
                  <a:srgbClr val="000000"/>
                </a:solidFill>
                <a:latin typeface="Calibri" panose="020F0502020204030204" pitchFamily="34" charset="0"/>
              </a:rPr>
              <a:t>receive?</a:t>
            </a:r>
            <a:endParaRPr lang="en-US" altLang="en-US" sz="2800" dirty="0">
              <a:solidFill>
                <a:srgbClr val="000000"/>
              </a:solidFill>
              <a:latin typeface="Calibri" panose="020F0502020204030204" pitchFamily="34" charset="0"/>
            </a:endParaRPr>
          </a:p>
          <a:p>
            <a:pPr>
              <a:lnSpc>
                <a:spcPct val="110000"/>
              </a:lnSpc>
              <a:spcBef>
                <a:spcPts val="600"/>
              </a:spcBef>
              <a:buFont typeface="Wingdings" panose="05000000000000000000" pitchFamily="2" charset="2"/>
              <a:buChar char="§"/>
            </a:pPr>
            <a:r>
              <a:rPr lang="en-US" altLang="en-US" sz="2800" dirty="0">
                <a:solidFill>
                  <a:srgbClr val="000000"/>
                </a:solidFill>
                <a:latin typeface="Calibri" panose="020F0502020204030204" pitchFamily="34" charset="0"/>
              </a:rPr>
              <a:t>Do the dates of services look unfamiliar? </a:t>
            </a:r>
          </a:p>
          <a:p>
            <a:pPr>
              <a:lnSpc>
                <a:spcPct val="110000"/>
              </a:lnSpc>
              <a:spcBef>
                <a:spcPts val="600"/>
              </a:spcBef>
              <a:buFont typeface="Wingdings" panose="05000000000000000000" pitchFamily="2" charset="2"/>
              <a:buChar char="§"/>
            </a:pPr>
            <a:r>
              <a:rPr lang="en-US" altLang="en-US" sz="2800" dirty="0">
                <a:solidFill>
                  <a:srgbClr val="000000"/>
                </a:solidFill>
                <a:latin typeface="Calibri" panose="020F0502020204030204" pitchFamily="34" charset="0"/>
              </a:rPr>
              <a:t>Was he billed for the same thing twice?</a:t>
            </a:r>
          </a:p>
          <a:p>
            <a:pPr>
              <a:lnSpc>
                <a:spcPct val="110000"/>
              </a:lnSpc>
              <a:spcBef>
                <a:spcPts val="600"/>
              </a:spcBef>
              <a:buFont typeface="Wingdings" panose="05000000000000000000" pitchFamily="2" charset="2"/>
              <a:buChar char="§"/>
            </a:pPr>
            <a:r>
              <a:rPr lang="en-US" altLang="en-US" sz="2800" dirty="0">
                <a:solidFill>
                  <a:srgbClr val="000000"/>
                </a:solidFill>
                <a:latin typeface="Calibri" panose="020F0502020204030204" pitchFamily="34" charset="0"/>
              </a:rPr>
              <a:t>Is there something in his MSN that his doctor did not order</a:t>
            </a:r>
            <a:r>
              <a:rPr lang="en-US" altLang="en-US" sz="2800" dirty="0" smtClean="0">
                <a:solidFill>
                  <a:srgbClr val="000000"/>
                </a:solidFill>
                <a:latin typeface="Calibri" panose="020F0502020204030204" pitchFamily="34" charset="0"/>
              </a:rPr>
              <a:t>?</a:t>
            </a:r>
            <a:endParaRPr lang="en-US" altLang="en-US" sz="2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3014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41" y="1499937"/>
            <a:ext cx="832816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304800" y="1441784"/>
            <a:ext cx="2743200" cy="920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100" y="3352800"/>
            <a:ext cx="3429000" cy="18989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9100" y="2584467"/>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27525" y="655402"/>
            <a:ext cx="4343400" cy="646331"/>
          </a:xfrm>
          <a:prstGeom prst="rect">
            <a:avLst/>
          </a:prstGeom>
          <a:noFill/>
        </p:spPr>
        <p:txBody>
          <a:bodyPr wrap="square" rtlCol="0">
            <a:spAutoFit/>
          </a:bodyPr>
          <a:lstStyle/>
          <a:p>
            <a:pPr algn="ctr"/>
            <a:r>
              <a:rPr lang="en-US" sz="3600" dirty="0" smtClean="0"/>
              <a:t>Page 3 of your MSN</a:t>
            </a:r>
            <a:endParaRPr lang="en-US" sz="3600" dirty="0"/>
          </a:p>
        </p:txBody>
      </p:sp>
    </p:spTree>
    <p:extLst>
      <p:ext uri="{BB962C8B-B14F-4D97-AF65-F5344CB8AC3E}">
        <p14:creationId xmlns:p14="http://schemas.microsoft.com/office/powerpoint/2010/main" val="396426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914400"/>
            <a:ext cx="8229600" cy="1143000"/>
          </a:xfrm>
        </p:spPr>
        <p:txBody>
          <a:bodyPr>
            <a:normAutofit fontScale="90000"/>
          </a:bodyPr>
          <a:lstStyle/>
          <a:p>
            <a:r>
              <a:rPr lang="en-US" sz="7200" dirty="0" smtClean="0">
                <a:solidFill>
                  <a:srgbClr val="00B0F0"/>
                </a:solidFill>
                <a:latin typeface="Elephant" panose="02020904090505020303" pitchFamily="18" charset="0"/>
              </a:rPr>
              <a:t>STEP 3: REPORT</a:t>
            </a:r>
            <a:endParaRPr lang="en-US" sz="7200" dirty="0">
              <a:solidFill>
                <a:srgbClr val="00B0F0"/>
              </a:solidFill>
              <a:latin typeface="Elephant" panose="02020904090505020303" pitchFamily="18" charset="0"/>
            </a:endParaRPr>
          </a:p>
        </p:txBody>
      </p:sp>
      <p:sp>
        <p:nvSpPr>
          <p:cNvPr id="5" name="Oval 4"/>
          <p:cNvSpPr/>
          <p:nvPr/>
        </p:nvSpPr>
        <p:spPr>
          <a:xfrm>
            <a:off x="2823419" y="2438400"/>
            <a:ext cx="3497162" cy="3493986"/>
          </a:xfrm>
          <a:prstGeom prst="ellipse">
            <a:avLst/>
          </a:prstGeom>
          <a:blipFill>
            <a:blip r:embed="rId2">
              <a:extLst>
                <a:ext uri="{28A0092B-C50C-407E-A947-70E740481C1C}">
                  <a14:useLocalDpi xmlns:a14="http://schemas.microsoft.com/office/drawing/2010/main" val="0"/>
                </a:ext>
              </a:extLst>
            </a:blip>
            <a:srcRect/>
            <a:stretch>
              <a:fillRect l="-19000" r="-1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594819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suspect fraud or notice something suspicious on your MSN:</a:t>
            </a:r>
          </a:p>
          <a:p>
            <a:pPr lvl="1"/>
            <a:r>
              <a:rPr lang="en-US" altLang="en-US" sz="3200" kern="0" dirty="0" smtClean="0">
                <a:solidFill>
                  <a:srgbClr val="000000"/>
                </a:solidFill>
                <a:latin typeface="Arial"/>
              </a:rPr>
              <a:t>contact the Illinois </a:t>
            </a:r>
            <a:r>
              <a:rPr lang="en-US" altLang="en-US" sz="3200" kern="0" dirty="0">
                <a:solidFill>
                  <a:srgbClr val="000000"/>
                </a:solidFill>
                <a:latin typeface="Arial"/>
              </a:rPr>
              <a:t>SMP at </a:t>
            </a:r>
            <a:r>
              <a:rPr lang="en-US" altLang="en-US" sz="3200" kern="0" dirty="0" smtClean="0">
                <a:solidFill>
                  <a:srgbClr val="000000"/>
                </a:solidFill>
                <a:latin typeface="Arial"/>
              </a:rPr>
              <a:t>AgeOptions at (800)699-9043.</a:t>
            </a:r>
            <a:endParaRPr lang="en-US" altLang="en-US" sz="3200" kern="0" dirty="0">
              <a:solidFill>
                <a:srgbClr val="000000"/>
              </a:solidFill>
              <a:latin typeface="Arial"/>
            </a:endParaRPr>
          </a:p>
          <a:p>
            <a:pPr lvl="1"/>
            <a:endParaRPr lang="en-US" dirty="0"/>
          </a:p>
        </p:txBody>
      </p:sp>
      <p:grpSp>
        <p:nvGrpSpPr>
          <p:cNvPr id="6" name="Group 5"/>
          <p:cNvGrpSpPr/>
          <p:nvPr/>
        </p:nvGrpSpPr>
        <p:grpSpPr>
          <a:xfrm>
            <a:off x="1485900" y="685800"/>
            <a:ext cx="6172199" cy="768909"/>
            <a:chOff x="0" y="514"/>
            <a:chExt cx="6172199" cy="768909"/>
          </a:xfrm>
        </p:grpSpPr>
        <p:sp>
          <p:nvSpPr>
            <p:cNvPr id="7" name="Rounded Rectangle 6"/>
            <p:cNvSpPr/>
            <p:nvPr/>
          </p:nvSpPr>
          <p:spPr>
            <a:xfrm>
              <a:off x="0" y="514"/>
              <a:ext cx="6172199" cy="768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7535" y="38049"/>
              <a:ext cx="6097129" cy="69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t>Reporting Fraud</a:t>
              </a:r>
              <a:endParaRPr lang="en-US" sz="4800" kern="1200" dirty="0"/>
            </a:p>
          </p:txBody>
        </p:sp>
      </p:grpSp>
    </p:spTree>
    <p:extLst>
      <p:ext uri="{BB962C8B-B14F-4D97-AF65-F5344CB8AC3E}">
        <p14:creationId xmlns:p14="http://schemas.microsoft.com/office/powerpoint/2010/main" val="122837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think there may be a billing or service error by your provider, please call the billing hotline of that provider or supplier and try to resolve this error as soon as possible. </a:t>
            </a:r>
          </a:p>
          <a:p>
            <a:r>
              <a:rPr lang="en-US" dirty="0" smtClean="0"/>
              <a:t>If the provider will not explain or correct the error or you suspect fraud, call the Illinois SMP at AgeOptions at (800)699-9043.</a:t>
            </a:r>
            <a:endParaRPr lang="en-US" dirty="0"/>
          </a:p>
        </p:txBody>
      </p:sp>
      <p:grpSp>
        <p:nvGrpSpPr>
          <p:cNvPr id="4" name="Group 3"/>
          <p:cNvGrpSpPr/>
          <p:nvPr/>
        </p:nvGrpSpPr>
        <p:grpSpPr>
          <a:xfrm>
            <a:off x="1485900" y="533400"/>
            <a:ext cx="6172199" cy="768909"/>
            <a:chOff x="0" y="514"/>
            <a:chExt cx="6172199" cy="768909"/>
          </a:xfrm>
        </p:grpSpPr>
        <p:sp>
          <p:nvSpPr>
            <p:cNvPr id="5" name="Rounded Rectangle 4"/>
            <p:cNvSpPr/>
            <p:nvPr/>
          </p:nvSpPr>
          <p:spPr>
            <a:xfrm>
              <a:off x="0" y="514"/>
              <a:ext cx="6172199" cy="7689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7535" y="38049"/>
              <a:ext cx="6097129" cy="69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t>Reporting Errors</a:t>
              </a:r>
              <a:endParaRPr lang="en-US" sz="4800" kern="1200" dirty="0"/>
            </a:p>
          </p:txBody>
        </p:sp>
      </p:grpSp>
    </p:spTree>
    <p:extLst>
      <p:ext uri="{BB962C8B-B14F-4D97-AF65-F5344CB8AC3E}">
        <p14:creationId xmlns:p14="http://schemas.microsoft.com/office/powerpoint/2010/main" val="71104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106863"/>
          </a:xfrm>
        </p:spPr>
        <p:txBody>
          <a:bodyPr/>
          <a:lstStyle/>
          <a:p>
            <a:pPr>
              <a:spcBef>
                <a:spcPct val="0"/>
              </a:spcBef>
              <a:buFont typeface="Wingdings" panose="05000000000000000000" pitchFamily="2" charset="2"/>
              <a:buChar char="§"/>
            </a:pPr>
            <a:r>
              <a:rPr lang="en-US" altLang="en-US" sz="2400" dirty="0"/>
              <a:t>Billions of taxpayers dollars, as well as your own, are going to waste each year due to Medicare and Medicaid </a:t>
            </a:r>
            <a:r>
              <a:rPr lang="en-US" altLang="en-US" sz="2400" dirty="0" smtClean="0"/>
              <a:t>fraud.</a:t>
            </a:r>
            <a:endParaRPr lang="en-US" altLang="en-US" sz="2400" dirty="0"/>
          </a:p>
          <a:p>
            <a:pPr>
              <a:spcBef>
                <a:spcPct val="0"/>
              </a:spcBef>
              <a:buFont typeface="Wingdings" panose="05000000000000000000" pitchFamily="2" charset="2"/>
              <a:buChar char="§"/>
            </a:pPr>
            <a:endParaRPr lang="en-US" altLang="en-US" sz="2400" dirty="0" smtClean="0"/>
          </a:p>
          <a:p>
            <a:pPr>
              <a:spcBef>
                <a:spcPct val="0"/>
              </a:spcBef>
              <a:buFont typeface="Wingdings" panose="05000000000000000000" pitchFamily="2" charset="2"/>
              <a:buChar char="§"/>
            </a:pPr>
            <a:r>
              <a:rPr lang="en-US" altLang="en-US" sz="2400" dirty="0" smtClean="0"/>
              <a:t>When equipment is </a:t>
            </a:r>
            <a:r>
              <a:rPr lang="en-US" altLang="en-US" sz="2400" dirty="0"/>
              <a:t>sent fraudulently and not ordered by your </a:t>
            </a:r>
            <a:r>
              <a:rPr lang="en-US" altLang="en-US" sz="2400" dirty="0" smtClean="0"/>
              <a:t>doctor, it may harm your health.</a:t>
            </a:r>
            <a:endParaRPr lang="en-US" altLang="en-US" sz="2400" dirty="0"/>
          </a:p>
          <a:p>
            <a:pPr>
              <a:spcBef>
                <a:spcPct val="0"/>
              </a:spcBef>
              <a:buFont typeface="Wingdings" panose="05000000000000000000" pitchFamily="2" charset="2"/>
              <a:buChar char="§"/>
            </a:pPr>
            <a:endParaRPr lang="en-US" altLang="en-US" sz="2400" dirty="0" smtClean="0"/>
          </a:p>
          <a:p>
            <a:pPr>
              <a:spcBef>
                <a:spcPct val="0"/>
              </a:spcBef>
              <a:buFont typeface="Wingdings" panose="05000000000000000000" pitchFamily="2" charset="2"/>
              <a:buChar char="§"/>
            </a:pPr>
            <a:r>
              <a:rPr lang="en-US" altLang="en-US" sz="2400" dirty="0" smtClean="0"/>
              <a:t>Your </a:t>
            </a:r>
            <a:r>
              <a:rPr lang="en-US" altLang="en-US" sz="2400" dirty="0"/>
              <a:t>Medicare benefits may be used up and in the future when </a:t>
            </a:r>
            <a:r>
              <a:rPr lang="en-US" altLang="en-US" sz="2400" dirty="0" smtClean="0"/>
              <a:t>you actually need services or equipment, it </a:t>
            </a:r>
            <a:r>
              <a:rPr lang="en-US" altLang="en-US" sz="2400" dirty="0"/>
              <a:t>is possible Medicare does not approve a </a:t>
            </a:r>
            <a:r>
              <a:rPr lang="en-US" altLang="en-US" sz="2400" dirty="0" smtClean="0"/>
              <a:t>payment because it looks like you are already receiving that service. </a:t>
            </a:r>
            <a:endParaRPr lang="en-US" altLang="en-US" sz="2400" dirty="0"/>
          </a:p>
          <a:p>
            <a:pPr marL="0" indent="0">
              <a:buNone/>
            </a:pPr>
            <a:endParaRPr lang="en-US" dirty="0"/>
          </a:p>
        </p:txBody>
      </p:sp>
      <p:sp>
        <p:nvSpPr>
          <p:cNvPr id="2" name="TextBox 1"/>
          <p:cNvSpPr txBox="1"/>
          <p:nvPr/>
        </p:nvSpPr>
        <p:spPr>
          <a:xfrm>
            <a:off x="1257300" y="497305"/>
            <a:ext cx="6629400" cy="1323439"/>
          </a:xfrm>
          <a:prstGeom prst="rect">
            <a:avLst/>
          </a:prstGeom>
          <a:noFill/>
        </p:spPr>
        <p:txBody>
          <a:bodyPr wrap="square" rtlCol="0">
            <a:spAutoFit/>
          </a:bodyPr>
          <a:lstStyle/>
          <a:p>
            <a:pPr algn="ctr"/>
            <a:r>
              <a:rPr lang="en-US" sz="4000" dirty="0" smtClean="0"/>
              <a:t>Why it is Important to Report Fraud</a:t>
            </a:r>
            <a:endParaRPr lang="en-US" sz="4000" dirty="0"/>
          </a:p>
        </p:txBody>
      </p:sp>
    </p:spTree>
    <p:extLst>
      <p:ext uri="{BB962C8B-B14F-4D97-AF65-F5344CB8AC3E}">
        <p14:creationId xmlns:p14="http://schemas.microsoft.com/office/powerpoint/2010/main" val="701382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Examples of </a:t>
            </a:r>
            <a:r>
              <a:rPr lang="en-US" altLang="en-US" dirty="0" smtClean="0"/>
              <a:t>Healthcare </a:t>
            </a:r>
            <a:r>
              <a:rPr lang="en-US" altLang="en-US" dirty="0"/>
              <a:t>Fraud</a:t>
            </a:r>
            <a:endParaRPr lang="en-US"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387475"/>
            <a:ext cx="708025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481263" y="5562600"/>
            <a:ext cx="8267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900" dirty="0"/>
              <a:t>Simonds, D. “Investigators in New York looking for health-care hot-spots”. </a:t>
            </a:r>
            <a:r>
              <a:rPr lang="en-US" altLang="en-US" sz="900" i="1" dirty="0"/>
              <a:t>The Economist. </a:t>
            </a:r>
            <a:r>
              <a:rPr lang="en-US" altLang="en-US" sz="900" dirty="0"/>
              <a:t>Retrieved from: </a:t>
            </a:r>
            <a:r>
              <a:rPr lang="en-US" altLang="en-US" sz="900" dirty="0">
                <a:hlinkClick r:id="rId4"/>
              </a:rPr>
              <a:t>https://www.economist.com/taxonomy/term/76972/Britain%20and%20the%20European%20Union%20A%20sea%20of%20troubles?page=1357</a:t>
            </a:r>
            <a:endParaRPr lang="en-US" altLang="en-US" sz="900" dirty="0"/>
          </a:p>
          <a:p>
            <a:pPr>
              <a:spcBef>
                <a:spcPct val="0"/>
              </a:spcBef>
              <a:buFontTx/>
              <a:buNone/>
            </a:pPr>
            <a:endParaRPr lang="en-US" altLang="en-US" sz="1800" dirty="0"/>
          </a:p>
        </p:txBody>
      </p:sp>
    </p:spTree>
    <p:extLst>
      <p:ext uri="{BB962C8B-B14F-4D97-AF65-F5344CB8AC3E}">
        <p14:creationId xmlns:p14="http://schemas.microsoft.com/office/powerpoint/2010/main" val="4098607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of Phone Call Scams</a:t>
            </a:r>
            <a:endParaRPr lang="en-US" dirty="0"/>
          </a:p>
        </p:txBody>
      </p:sp>
      <p:sp>
        <p:nvSpPr>
          <p:cNvPr id="3" name="Content Placeholder 2"/>
          <p:cNvSpPr>
            <a:spLocks noGrp="1"/>
          </p:cNvSpPr>
          <p:nvPr>
            <p:ph idx="1"/>
          </p:nvPr>
        </p:nvSpPr>
        <p:spPr/>
        <p:txBody>
          <a:bodyPr>
            <a:normAutofit fontScale="92500" lnSpcReduction="10000"/>
          </a:bodyPr>
          <a:lstStyle/>
          <a:p>
            <a:pPr>
              <a:spcBef>
                <a:spcPct val="0"/>
              </a:spcBef>
              <a:defRPr/>
            </a:pPr>
            <a:r>
              <a:rPr lang="en-US" altLang="en-US" sz="2800" dirty="0"/>
              <a:t>A person calls claiming to be from Medicare stating that you are eligible </a:t>
            </a:r>
            <a:r>
              <a:rPr lang="en-US" altLang="en-US" sz="2800" dirty="0" smtClean="0"/>
              <a:t>for </a:t>
            </a:r>
            <a:r>
              <a:rPr lang="en-US" altLang="en-US" sz="2800" dirty="0"/>
              <a:t>free </a:t>
            </a:r>
            <a:r>
              <a:rPr lang="en-US" altLang="en-US" sz="2800" dirty="0" smtClean="0"/>
              <a:t>services.</a:t>
            </a:r>
          </a:p>
          <a:p>
            <a:pPr>
              <a:spcBef>
                <a:spcPct val="0"/>
              </a:spcBef>
              <a:defRPr/>
            </a:pPr>
            <a:endParaRPr lang="en-US" altLang="en-US" sz="2800" dirty="0" smtClean="0"/>
          </a:p>
          <a:p>
            <a:pPr>
              <a:spcBef>
                <a:spcPct val="0"/>
              </a:spcBef>
              <a:defRPr/>
            </a:pPr>
            <a:r>
              <a:rPr lang="en-US" altLang="en-US" sz="2800" dirty="0" smtClean="0"/>
              <a:t>The caller states </a:t>
            </a:r>
            <a:r>
              <a:rPr lang="en-US" altLang="en-US" sz="2800" dirty="0"/>
              <a:t>all they need in return is your </a:t>
            </a:r>
            <a:r>
              <a:rPr lang="en-US" altLang="en-US" sz="2800" dirty="0" smtClean="0"/>
              <a:t>information, </a:t>
            </a:r>
            <a:r>
              <a:rPr lang="en-US" altLang="en-US" sz="2800" dirty="0"/>
              <a:t>such </a:t>
            </a:r>
            <a:r>
              <a:rPr lang="en-US" altLang="en-US" sz="2800" dirty="0" smtClean="0"/>
              <a:t>as your </a:t>
            </a:r>
            <a:r>
              <a:rPr lang="en-US" altLang="en-US" sz="2800" dirty="0"/>
              <a:t>Medicare </a:t>
            </a:r>
            <a:r>
              <a:rPr lang="en-US" altLang="en-US" sz="2800" dirty="0" smtClean="0"/>
              <a:t>number</a:t>
            </a:r>
            <a:r>
              <a:rPr lang="en-US" altLang="en-US" sz="2800" dirty="0"/>
              <a:t>.</a:t>
            </a:r>
            <a:r>
              <a:rPr lang="en-US" altLang="en-US" sz="2800" dirty="0" smtClean="0"/>
              <a:t> </a:t>
            </a:r>
          </a:p>
          <a:p>
            <a:pPr>
              <a:spcBef>
                <a:spcPct val="0"/>
              </a:spcBef>
              <a:defRPr/>
            </a:pPr>
            <a:endParaRPr lang="en-US" altLang="en-US" sz="2800" dirty="0" smtClean="0"/>
          </a:p>
          <a:p>
            <a:pPr>
              <a:spcBef>
                <a:spcPct val="0"/>
              </a:spcBef>
              <a:defRPr/>
            </a:pPr>
            <a:r>
              <a:rPr lang="en-US" altLang="en-US" sz="2800" dirty="0" smtClean="0"/>
              <a:t>You then give away your Medicare number, but never receive those services or hear back from the caller.</a:t>
            </a:r>
            <a:endParaRPr lang="en-US" altLang="en-US" sz="2800" dirty="0"/>
          </a:p>
          <a:p>
            <a:pPr>
              <a:spcBef>
                <a:spcPct val="0"/>
              </a:spcBef>
              <a:defRPr/>
            </a:pPr>
            <a:endParaRPr lang="en-US" altLang="en-US" sz="2800" dirty="0" smtClean="0"/>
          </a:p>
          <a:p>
            <a:pPr>
              <a:spcBef>
                <a:spcPct val="0"/>
              </a:spcBef>
              <a:defRPr/>
            </a:pPr>
            <a:r>
              <a:rPr lang="en-US" altLang="en-US" sz="2800" dirty="0" smtClean="0"/>
              <a:t>What </a:t>
            </a:r>
            <a:r>
              <a:rPr lang="en-US" altLang="en-US" sz="2800" dirty="0"/>
              <a:t>is not right in this situation? </a:t>
            </a:r>
            <a:r>
              <a:rPr lang="en-US" altLang="en-US" sz="2800" dirty="0" smtClean="0"/>
              <a:t>What should you do next? </a:t>
            </a:r>
            <a:endParaRPr lang="en-US" dirty="0"/>
          </a:p>
        </p:txBody>
      </p:sp>
    </p:spTree>
    <p:extLst>
      <p:ext uri="{BB962C8B-B14F-4D97-AF65-F5344CB8AC3E}">
        <p14:creationId xmlns:p14="http://schemas.microsoft.com/office/powerpoint/2010/main" val="2954294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eaLnBrk="0" fontAlgn="base" hangingPunct="0">
              <a:spcAft>
                <a:spcPct val="0"/>
              </a:spcAft>
              <a:defRPr/>
            </a:pPr>
            <a:r>
              <a:rPr lang="en-US" dirty="0">
                <a:solidFill>
                  <a:srgbClr val="000000"/>
                </a:solidFill>
                <a:latin typeface="Arial"/>
                <a:ea typeface="+mn-ea"/>
                <a:cs typeface="+mn-cs"/>
              </a:rPr>
              <a:t>Who Are We</a:t>
            </a:r>
            <a:r>
              <a:rPr lang="en-US" dirty="0" smtClean="0">
                <a:solidFill>
                  <a:srgbClr val="000000"/>
                </a:solidFill>
                <a:latin typeface="Arial"/>
                <a:ea typeface="+mn-ea"/>
                <a:cs typeface="+mn-cs"/>
              </a:rPr>
              <a:t>?</a:t>
            </a:r>
            <a:endParaRPr lang="en-US" dirty="0"/>
          </a:p>
        </p:txBody>
      </p:sp>
      <p:sp>
        <p:nvSpPr>
          <p:cNvPr id="3" name="Content Placeholder 2"/>
          <p:cNvSpPr>
            <a:spLocks noGrp="1"/>
          </p:cNvSpPr>
          <p:nvPr>
            <p:ph idx="1"/>
          </p:nvPr>
        </p:nvSpPr>
        <p:spPr/>
        <p:txBody>
          <a:bodyPr>
            <a:normAutofit lnSpcReduction="10000"/>
          </a:bodyPr>
          <a:lstStyle/>
          <a:p>
            <a:pPr marL="0" lvl="0" indent="0" eaLnBrk="0" fontAlgn="base" hangingPunct="0">
              <a:spcBef>
                <a:spcPct val="0"/>
              </a:spcBef>
              <a:spcAft>
                <a:spcPct val="0"/>
              </a:spcAft>
              <a:buFont typeface="Wingdings" panose="05000000000000000000" pitchFamily="2" charset="2"/>
              <a:buChar char="v"/>
              <a:defRPr/>
            </a:pPr>
            <a:r>
              <a:rPr lang="en-US" altLang="en-US" sz="2000" dirty="0" smtClean="0">
                <a:solidFill>
                  <a:srgbClr val="000000"/>
                </a:solidFill>
                <a:latin typeface="Arial" panose="020B0604020202020204" pitchFamily="34" charset="0"/>
              </a:rPr>
              <a:t>In Illinois, the Senior Medicare Patrol (SMP) program is administered by AgeOptions in partnership with a network of statewide aging service agencies.</a:t>
            </a:r>
            <a:endParaRPr lang="en-US" altLang="en-US" sz="20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000" dirty="0" smtClean="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000" dirty="0" smtClean="0">
                <a:solidFill>
                  <a:srgbClr val="000000"/>
                </a:solidFill>
                <a:latin typeface="Arial" panose="020B0604020202020204" pitchFamily="34" charset="0"/>
              </a:rPr>
              <a:t>The SMP program empowers Medicare beneficiaries </a:t>
            </a:r>
            <a:r>
              <a:rPr lang="en-US" altLang="en-US" sz="2000" dirty="0">
                <a:solidFill>
                  <a:srgbClr val="000000"/>
                </a:solidFill>
                <a:latin typeface="Arial" panose="020B0604020202020204" pitchFamily="34" charset="0"/>
              </a:rPr>
              <a:t>on how to protect, detect, and report </a:t>
            </a:r>
            <a:r>
              <a:rPr lang="en-US" altLang="en-US" sz="2000" dirty="0" smtClean="0">
                <a:solidFill>
                  <a:srgbClr val="000000"/>
                </a:solidFill>
                <a:latin typeface="Arial" panose="020B0604020202020204" pitchFamily="34" charset="0"/>
              </a:rPr>
              <a:t>fraud.</a:t>
            </a:r>
            <a:endParaRPr lang="en-US" altLang="en-US" sz="2000" dirty="0">
              <a:solidFill>
                <a:srgbClr val="000000"/>
              </a:solidFill>
              <a:latin typeface="Arial" panose="020B0604020202020204" pitchFamily="34" charset="0"/>
            </a:endParaRPr>
          </a:p>
          <a:p>
            <a:pPr marL="0" lvl="0" indent="0" eaLnBrk="0" fontAlgn="base" hangingPunct="0">
              <a:spcBef>
                <a:spcPct val="0"/>
              </a:spcBef>
              <a:spcAft>
                <a:spcPct val="0"/>
              </a:spcAft>
              <a:buNone/>
              <a:defRPr/>
            </a:pPr>
            <a:endParaRPr lang="en-US" altLang="en-US" sz="20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rPr>
              <a:t>The Administration for Community Living (ACL) provides funding to SMP programs in all 50 states, Washington, D.C., Puerto Rico, Guam, and the Virgin Islands.</a:t>
            </a: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sz="2000" dirty="0">
                <a:solidFill>
                  <a:srgbClr val="000000"/>
                </a:solidFill>
                <a:latin typeface="Arial" panose="020B0604020202020204" pitchFamily="34" charset="0"/>
              </a:rPr>
              <a:t>ACL and the SMP Program are working in partnership with the U.S. Department of Health and Human Services and the U.S. Department of Justice to fight Medicare fraud</a:t>
            </a:r>
            <a:r>
              <a:rPr lang="en-US" sz="2000" dirty="0" smtClean="0">
                <a:solidFill>
                  <a:srgbClr val="000000"/>
                </a:solidFill>
                <a:latin typeface="Arial" panose="020B0604020202020204" pitchFamily="34" charset="0"/>
              </a:rPr>
              <a:t>.</a:t>
            </a:r>
            <a:endParaRPr lang="en-US" altLang="en-US" sz="2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10846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Example of Durable Medical Equipment (DME) Fraud</a:t>
            </a:r>
            <a:endParaRPr lang="en-US" dirty="0"/>
          </a:p>
        </p:txBody>
      </p:sp>
      <p:sp>
        <p:nvSpPr>
          <p:cNvPr id="3" name="Content Placeholder 2"/>
          <p:cNvSpPr>
            <a:spLocks noGrp="1"/>
          </p:cNvSpPr>
          <p:nvPr>
            <p:ph idx="1"/>
          </p:nvPr>
        </p:nvSpPr>
        <p:spPr>
          <a:xfrm>
            <a:off x="437147" y="1981200"/>
            <a:ext cx="8229600" cy="4106863"/>
          </a:xfrm>
        </p:spPr>
        <p:txBody>
          <a:bodyPr>
            <a:normAutofit fontScale="92500" lnSpcReduction="10000"/>
          </a:bodyPr>
          <a:lstStyle/>
          <a:p>
            <a:pPr>
              <a:lnSpc>
                <a:spcPct val="90000"/>
              </a:lnSpc>
              <a:defRPr/>
            </a:pPr>
            <a:r>
              <a:rPr lang="en-US" altLang="en-US" sz="2600" dirty="0"/>
              <a:t>One day, </a:t>
            </a:r>
            <a:r>
              <a:rPr lang="en-US" altLang="en-US" sz="2600" dirty="0" smtClean="0"/>
              <a:t>your friend Mr</a:t>
            </a:r>
            <a:r>
              <a:rPr lang="en-US" altLang="en-US" sz="2600" dirty="0"/>
              <a:t>. </a:t>
            </a:r>
            <a:r>
              <a:rPr lang="en-US" altLang="en-US" sz="2600" dirty="0" smtClean="0"/>
              <a:t>Smith </a:t>
            </a:r>
            <a:r>
              <a:rPr lang="en-US" altLang="en-US" sz="2600" dirty="0"/>
              <a:t>received a call claiming to be from Medicare asking if he had back pain. </a:t>
            </a:r>
            <a:endParaRPr lang="en-US" altLang="en-US" sz="2600" dirty="0" smtClean="0"/>
          </a:p>
          <a:p>
            <a:pPr>
              <a:lnSpc>
                <a:spcPct val="90000"/>
              </a:lnSpc>
              <a:defRPr/>
            </a:pPr>
            <a:endParaRPr lang="en-US" altLang="en-US" sz="2600" dirty="0"/>
          </a:p>
          <a:p>
            <a:pPr>
              <a:lnSpc>
                <a:spcPct val="90000"/>
              </a:lnSpc>
              <a:defRPr/>
            </a:pPr>
            <a:r>
              <a:rPr lang="en-US" altLang="en-US" sz="2600" dirty="0" smtClean="0"/>
              <a:t>The </a:t>
            </a:r>
            <a:r>
              <a:rPr lang="en-US" altLang="en-US" sz="2600" dirty="0"/>
              <a:t>caller asked for Mr. Smith’s Medicare number, which he gave to the caller. The next week, he received a back brace that his doctor did not prescribe and it did not fit him</a:t>
            </a:r>
            <a:r>
              <a:rPr lang="en-US" altLang="en-US" sz="2600" dirty="0" smtClean="0"/>
              <a:t>.</a:t>
            </a:r>
          </a:p>
          <a:p>
            <a:pPr>
              <a:lnSpc>
                <a:spcPct val="90000"/>
              </a:lnSpc>
              <a:defRPr/>
            </a:pPr>
            <a:endParaRPr lang="en-US" altLang="en-US" sz="2600" dirty="0"/>
          </a:p>
          <a:p>
            <a:pPr>
              <a:lnSpc>
                <a:spcPct val="90000"/>
              </a:lnSpc>
              <a:defRPr/>
            </a:pPr>
            <a:r>
              <a:rPr lang="en-US" altLang="en-US" sz="2600" dirty="0" smtClean="0"/>
              <a:t> A month later, on his MSN, Mr. Smith saw that </a:t>
            </a:r>
            <a:r>
              <a:rPr lang="en-US" altLang="en-US" sz="2600" dirty="0"/>
              <a:t>Medicare was charged over $1000. </a:t>
            </a:r>
          </a:p>
          <a:p>
            <a:pPr>
              <a:lnSpc>
                <a:spcPct val="90000"/>
              </a:lnSpc>
              <a:defRPr/>
            </a:pPr>
            <a:endParaRPr lang="en-US" altLang="en-US" sz="2600" dirty="0" smtClean="0"/>
          </a:p>
          <a:p>
            <a:pPr>
              <a:lnSpc>
                <a:spcPct val="90000"/>
              </a:lnSpc>
              <a:defRPr/>
            </a:pPr>
            <a:r>
              <a:rPr lang="en-US" altLang="en-US" sz="2600" dirty="0" smtClean="0"/>
              <a:t>What would you tell Mr. Smith to do next</a:t>
            </a:r>
            <a:r>
              <a:rPr lang="en-US" altLang="en-US" sz="2800" dirty="0" smtClean="0"/>
              <a:t>? </a:t>
            </a:r>
          </a:p>
        </p:txBody>
      </p:sp>
    </p:spTree>
    <p:extLst>
      <p:ext uri="{BB962C8B-B14F-4D97-AF65-F5344CB8AC3E}">
        <p14:creationId xmlns:p14="http://schemas.microsoft.com/office/powerpoint/2010/main" val="834087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of Home Healthcare Fraud</a:t>
            </a:r>
            <a:endParaRPr lang="en-US" dirty="0"/>
          </a:p>
        </p:txBody>
      </p:sp>
      <p:sp>
        <p:nvSpPr>
          <p:cNvPr id="3" name="Content Placeholder 2"/>
          <p:cNvSpPr>
            <a:spLocks noGrp="1"/>
          </p:cNvSpPr>
          <p:nvPr>
            <p:ph idx="1"/>
          </p:nvPr>
        </p:nvSpPr>
        <p:spPr>
          <a:xfrm>
            <a:off x="457200" y="1981200"/>
            <a:ext cx="8229600" cy="4106863"/>
          </a:xfrm>
        </p:spPr>
        <p:txBody>
          <a:bodyPr/>
          <a:lstStyle/>
          <a:p>
            <a:r>
              <a:rPr lang="en-US" altLang="en-US" sz="2800" dirty="0"/>
              <a:t>To justify charging for a </a:t>
            </a:r>
            <a:r>
              <a:rPr lang="en-US" altLang="en-US" sz="2800" dirty="0" smtClean="0"/>
              <a:t>home health nurse</a:t>
            </a:r>
            <a:r>
              <a:rPr lang="en-US" altLang="en-US" sz="2800" dirty="0"/>
              <a:t>, </a:t>
            </a:r>
            <a:r>
              <a:rPr lang="en-US" altLang="en-US" sz="2800" dirty="0" smtClean="0"/>
              <a:t>a </a:t>
            </a:r>
            <a:r>
              <a:rPr lang="en-US" altLang="en-US" sz="2800" dirty="0"/>
              <a:t>physician who is not the beneficiary’s primary doctor falsely certified that the beneficiary is an insulin-dependent diabetic and cannot inject himself.</a:t>
            </a:r>
          </a:p>
          <a:p>
            <a:endParaRPr lang="en-US" altLang="en-US" sz="2800" dirty="0"/>
          </a:p>
          <a:p>
            <a:r>
              <a:rPr lang="en-US" altLang="en-US" sz="2800" dirty="0"/>
              <a:t>What can we look out for to prevent </a:t>
            </a:r>
            <a:r>
              <a:rPr lang="en-US" altLang="en-US" sz="2800" dirty="0" smtClean="0"/>
              <a:t>this?</a:t>
            </a:r>
          </a:p>
          <a:p>
            <a:r>
              <a:rPr lang="en-US" altLang="en-US" sz="2800" dirty="0" smtClean="0"/>
              <a:t>How can we detect this fraud?</a:t>
            </a:r>
            <a:endParaRPr lang="en-US" altLang="en-US" sz="2800" dirty="0"/>
          </a:p>
          <a:p>
            <a:pPr marL="0" indent="0">
              <a:buNone/>
            </a:pPr>
            <a:endParaRPr lang="en-US" dirty="0"/>
          </a:p>
        </p:txBody>
      </p:sp>
    </p:spTree>
    <p:extLst>
      <p:ext uri="{BB962C8B-B14F-4D97-AF65-F5344CB8AC3E}">
        <p14:creationId xmlns:p14="http://schemas.microsoft.com/office/powerpoint/2010/main" val="2895292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32196663"/>
              </p:ext>
            </p:extLst>
          </p:nvPr>
        </p:nvGraphicFramePr>
        <p:xfrm>
          <a:off x="457200" y="533400"/>
          <a:ext cx="8229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lnSpcReduction="10000"/>
          </a:bodyPr>
          <a:lstStyle/>
          <a:p>
            <a:r>
              <a:rPr lang="en-US" dirty="0"/>
              <a:t>If you need </a:t>
            </a:r>
            <a:r>
              <a:rPr lang="en-US" dirty="0" smtClean="0"/>
              <a:t>medical services or equipment, </a:t>
            </a:r>
            <a:r>
              <a:rPr lang="en-US" dirty="0"/>
              <a:t>you and your doctor can make that decision- Y</a:t>
            </a:r>
            <a:r>
              <a:rPr lang="en-US" dirty="0" smtClean="0"/>
              <a:t>our doctor knows your health </a:t>
            </a:r>
            <a:r>
              <a:rPr lang="en-US" dirty="0"/>
              <a:t>needs!</a:t>
            </a:r>
          </a:p>
          <a:p>
            <a:r>
              <a:rPr lang="en-US" dirty="0"/>
              <a:t>Only give your Medicare number to </a:t>
            </a:r>
            <a:r>
              <a:rPr lang="en-US" dirty="0" smtClean="0"/>
              <a:t>your trusted doctor.</a:t>
            </a:r>
            <a:endParaRPr lang="en-US" dirty="0"/>
          </a:p>
          <a:p>
            <a:r>
              <a:rPr lang="en-US" dirty="0" smtClean="0"/>
              <a:t>Your Medicare-enrolled </a:t>
            </a:r>
            <a:r>
              <a:rPr lang="en-US" dirty="0"/>
              <a:t>doctor will write an order for </a:t>
            </a:r>
            <a:r>
              <a:rPr lang="en-US" dirty="0" smtClean="0"/>
              <a:t>services or equipment when </a:t>
            </a:r>
            <a:r>
              <a:rPr lang="en-US" dirty="0"/>
              <a:t>it is medically </a:t>
            </a:r>
            <a:r>
              <a:rPr lang="en-US" dirty="0" smtClean="0"/>
              <a:t>necessary.</a:t>
            </a:r>
            <a:endParaRPr lang="en-US" dirty="0"/>
          </a:p>
        </p:txBody>
      </p:sp>
    </p:spTree>
    <p:extLst>
      <p:ext uri="{BB962C8B-B14F-4D97-AF65-F5344CB8AC3E}">
        <p14:creationId xmlns:p14="http://schemas.microsoft.com/office/powerpoint/2010/main" val="3166691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If you or anyone you know would like to volunteer…</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Volunteers are the key to spreading the SMP message!</a:t>
            </a:r>
          </a:p>
          <a:p>
            <a:r>
              <a:rPr lang="en-US" altLang="en-US" dirty="0"/>
              <a:t>Volunteers have the opportunity to present, as I am here today, and provide information and </a:t>
            </a:r>
            <a:r>
              <a:rPr lang="en-US" altLang="en-US" dirty="0" smtClean="0"/>
              <a:t>outreach.</a:t>
            </a:r>
            <a:endParaRPr lang="en-US" altLang="en-US" dirty="0"/>
          </a:p>
          <a:p>
            <a:r>
              <a:rPr lang="en-US" altLang="en-US" dirty="0"/>
              <a:t>For more information about volunteering with the Illinois SMP, please email us at </a:t>
            </a:r>
            <a:r>
              <a:rPr lang="en-US" altLang="en-US" dirty="0">
                <a:hlinkClick r:id="rId3"/>
              </a:rPr>
              <a:t>volunteer@ageoptions.org</a:t>
            </a:r>
            <a:r>
              <a:rPr lang="en-US" altLang="en-US" dirty="0"/>
              <a:t> </a:t>
            </a:r>
            <a:r>
              <a:rPr lang="en-US" altLang="en-US" dirty="0" smtClean="0"/>
              <a:t>or call </a:t>
            </a:r>
          </a:p>
          <a:p>
            <a:pPr marL="0" indent="0">
              <a:buNone/>
            </a:pPr>
            <a:r>
              <a:rPr lang="en-US" altLang="en-US" dirty="0" smtClean="0"/>
              <a:t>    </a:t>
            </a:r>
            <a:r>
              <a:rPr lang="en-US" altLang="en-US" smtClean="0"/>
              <a:t>(800)699-9043</a:t>
            </a:r>
            <a:endParaRPr lang="en-US" altLang="en-US" dirty="0"/>
          </a:p>
          <a:p>
            <a:pPr marL="0" indent="0">
              <a:buNone/>
            </a:pPr>
            <a:endParaRPr lang="en-US" dirty="0"/>
          </a:p>
        </p:txBody>
      </p:sp>
    </p:spTree>
    <p:extLst>
      <p:ext uri="{BB962C8B-B14F-4D97-AF65-F5344CB8AC3E}">
        <p14:creationId xmlns:p14="http://schemas.microsoft.com/office/powerpoint/2010/main" val="585315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2" descr="Image result f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447800"/>
            <a:ext cx="586740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73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6750"/>
          </a:xfrm>
        </p:spPr>
        <p:txBody>
          <a:bodyPr>
            <a:normAutofit fontScale="90000"/>
          </a:bodyPr>
          <a:lstStyle/>
          <a:p>
            <a:r>
              <a:rPr lang="en-US" dirty="0" smtClean="0"/>
              <a:t>Hotline Resources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1993404"/>
              </p:ext>
            </p:extLst>
          </p:nvPr>
        </p:nvGraphicFramePr>
        <p:xfrm>
          <a:off x="685800" y="1047750"/>
          <a:ext cx="7581900" cy="5009196"/>
        </p:xfrm>
        <a:graphic>
          <a:graphicData uri="http://schemas.openxmlformats.org/drawingml/2006/table">
            <a:tbl>
              <a:tblPr firstRow="1" bandRow="1">
                <a:tableStyleId>{5C22544A-7EE6-4342-B048-85BDC9FD1C3A}</a:tableStyleId>
              </a:tblPr>
              <a:tblGrid>
                <a:gridCol w="3790950"/>
                <a:gridCol w="3790950"/>
              </a:tblGrid>
              <a:tr h="621506">
                <a:tc>
                  <a:txBody>
                    <a:bodyPr/>
                    <a:lstStyle/>
                    <a:p>
                      <a:endParaRPr lang="en-US" dirty="0"/>
                    </a:p>
                  </a:txBody>
                  <a:tcPr/>
                </a:tc>
                <a:tc>
                  <a:txBody>
                    <a:bodyPr/>
                    <a:lstStyle/>
                    <a:p>
                      <a:endParaRPr lang="en-US"/>
                    </a:p>
                  </a:txBody>
                  <a:tcPr/>
                </a:tc>
              </a:tr>
              <a:tr h="621506">
                <a:tc>
                  <a:txBody>
                    <a:bodyPr/>
                    <a:lstStyle/>
                    <a:p>
                      <a:pPr algn="ctr"/>
                      <a:r>
                        <a:rPr lang="en-US" dirty="0" smtClean="0"/>
                        <a:t>Illinois SMP</a:t>
                      </a:r>
                      <a:endParaRPr lang="en-US" dirty="0"/>
                    </a:p>
                  </a:txBody>
                  <a:tcPr/>
                </a:tc>
                <a:tc>
                  <a:txBody>
                    <a:bodyPr/>
                    <a:lstStyle/>
                    <a:p>
                      <a:pPr algn="ctr"/>
                      <a:r>
                        <a:rPr lang="en-US" dirty="0" smtClean="0"/>
                        <a:t>1-800-699-9043 </a:t>
                      </a:r>
                      <a:endParaRPr lang="en-US" dirty="0"/>
                    </a:p>
                  </a:txBody>
                  <a:tcPr/>
                </a:tc>
              </a:tr>
              <a:tr h="621506">
                <a:tc>
                  <a:txBody>
                    <a:bodyPr/>
                    <a:lstStyle/>
                    <a:p>
                      <a:pPr algn="ctr"/>
                      <a:r>
                        <a:rPr lang="en-US" dirty="0" smtClean="0"/>
                        <a:t>Social Security Administration</a:t>
                      </a:r>
                      <a:endParaRPr lang="en-US" dirty="0"/>
                    </a:p>
                  </a:txBody>
                  <a:tcPr/>
                </a:tc>
                <a:tc>
                  <a:txBody>
                    <a:bodyPr/>
                    <a:lstStyle/>
                    <a:p>
                      <a:pPr algn="ctr"/>
                      <a:r>
                        <a:rPr lang="en-US" dirty="0" smtClean="0"/>
                        <a:t>1-800-772-1213</a:t>
                      </a:r>
                      <a:endParaRPr lang="en-US" dirty="0"/>
                    </a:p>
                  </a:txBody>
                  <a:tcPr/>
                </a:tc>
              </a:tr>
              <a:tr h="621506">
                <a:tc>
                  <a:txBody>
                    <a:bodyPr/>
                    <a:lstStyle/>
                    <a:p>
                      <a:pPr algn="ctr"/>
                      <a:r>
                        <a:rPr lang="en-US" dirty="0" smtClean="0"/>
                        <a:t>Centers for Medicare/Medicaid</a:t>
                      </a:r>
                      <a:endParaRPr lang="en-US" dirty="0"/>
                    </a:p>
                  </a:txBody>
                  <a:tcPr/>
                </a:tc>
                <a:tc>
                  <a:txBody>
                    <a:bodyPr/>
                    <a:lstStyle/>
                    <a:p>
                      <a:pPr algn="ctr"/>
                      <a:r>
                        <a:rPr lang="en-US" dirty="0" smtClean="0"/>
                        <a:t>1-800-MEDICARE</a:t>
                      </a:r>
                    </a:p>
                  </a:txBody>
                  <a:tcPr/>
                </a:tc>
              </a:tr>
              <a:tr h="621506">
                <a:tc>
                  <a:txBody>
                    <a:bodyPr/>
                    <a:lstStyle/>
                    <a:p>
                      <a:pPr algn="ctr"/>
                      <a:r>
                        <a:rPr lang="en-US" dirty="0" smtClean="0"/>
                        <a:t>Better</a:t>
                      </a:r>
                      <a:r>
                        <a:rPr lang="en-US" baseline="0" dirty="0" smtClean="0"/>
                        <a:t> Business Bureau </a:t>
                      </a:r>
                      <a:endParaRPr lang="en-US" dirty="0"/>
                    </a:p>
                  </a:txBody>
                  <a:tcPr/>
                </a:tc>
                <a:tc>
                  <a:txBody>
                    <a:bodyPr/>
                    <a:lstStyle/>
                    <a:p>
                      <a:pPr algn="ctr"/>
                      <a:r>
                        <a:rPr lang="en-US" sz="1800" b="0" i="0" kern="1200" dirty="0" smtClean="0">
                          <a:solidFill>
                            <a:schemeClr val="dk1"/>
                          </a:solidFill>
                          <a:effectLst/>
                          <a:latin typeface="+mn-lt"/>
                          <a:ea typeface="+mn-ea"/>
                          <a:cs typeface="+mn-cs"/>
                        </a:rPr>
                        <a:t>1-703-276-0100</a:t>
                      </a:r>
                      <a:endParaRPr lang="en-US" dirty="0"/>
                    </a:p>
                  </a:txBody>
                  <a:tcPr/>
                </a:tc>
              </a:tr>
              <a:tr h="621506">
                <a:tc>
                  <a:txBody>
                    <a:bodyPr/>
                    <a:lstStyle/>
                    <a:p>
                      <a:pPr algn="ctr"/>
                      <a:r>
                        <a:rPr lang="en-US" dirty="0" smtClean="0"/>
                        <a:t>Federal Trade Commission/</a:t>
                      </a:r>
                      <a:r>
                        <a:rPr lang="en-US" baseline="0" dirty="0" smtClean="0"/>
                        <a:t>Identity Theft Hotline</a:t>
                      </a:r>
                      <a:endParaRPr lang="en-US" dirty="0"/>
                    </a:p>
                  </a:txBody>
                  <a:tcPr/>
                </a:tc>
                <a:tc>
                  <a:txBody>
                    <a:bodyPr/>
                    <a:lstStyle/>
                    <a:p>
                      <a:pPr algn="ctr"/>
                      <a:r>
                        <a:rPr lang="en-US" dirty="0" smtClean="0"/>
                        <a:t>1-877-438-4338</a:t>
                      </a:r>
                      <a:endParaRPr lang="en-US" dirty="0"/>
                    </a:p>
                  </a:txBody>
                  <a:tcPr/>
                </a:tc>
              </a:tr>
              <a:tr h="621506">
                <a:tc>
                  <a:txBody>
                    <a:bodyPr/>
                    <a:lstStyle/>
                    <a:p>
                      <a:pPr algn="ctr"/>
                      <a:r>
                        <a:rPr lang="en-US" dirty="0" smtClean="0"/>
                        <a:t>Eldercare Locator</a:t>
                      </a:r>
                      <a:endParaRPr lang="en-US" dirty="0"/>
                    </a:p>
                  </a:txBody>
                  <a:tcPr/>
                </a:tc>
                <a:tc>
                  <a:txBody>
                    <a:bodyPr/>
                    <a:lstStyle/>
                    <a:p>
                      <a:pPr algn="ctr"/>
                      <a:r>
                        <a:rPr lang="en-US" dirty="0" smtClean="0"/>
                        <a:t>www.eldercare.gov</a:t>
                      </a:r>
                      <a:endParaRPr lang="en-US" dirty="0"/>
                    </a:p>
                  </a:txBody>
                  <a:tcPr/>
                </a:tc>
              </a:tr>
              <a:tr h="621506">
                <a:tc>
                  <a:txBody>
                    <a:bodyPr/>
                    <a:lstStyle/>
                    <a:p>
                      <a:pPr algn="ctr"/>
                      <a:r>
                        <a:rPr lang="en-US" dirty="0" smtClean="0"/>
                        <a:t>Illinois Senior Health Insurance Program (SHIP)</a:t>
                      </a:r>
                      <a:endParaRPr lang="en-US" dirty="0"/>
                    </a:p>
                  </a:txBody>
                  <a:tcPr/>
                </a:tc>
                <a:tc>
                  <a:txBody>
                    <a:bodyPr/>
                    <a:lstStyle/>
                    <a:p>
                      <a:pPr algn="ctr"/>
                      <a:r>
                        <a:rPr lang="en-US" dirty="0" smtClean="0"/>
                        <a:t>1-800-252-8966</a:t>
                      </a:r>
                    </a:p>
                  </a:txBody>
                  <a:tcPr/>
                </a:tc>
              </a:tr>
            </a:tbl>
          </a:graphicData>
        </a:graphic>
      </p:graphicFrame>
    </p:spTree>
    <p:extLst>
      <p:ext uri="{BB962C8B-B14F-4D97-AF65-F5344CB8AC3E}">
        <p14:creationId xmlns:p14="http://schemas.microsoft.com/office/powerpoint/2010/main" val="103007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Thank you!</a:t>
            </a:r>
            <a:endParaRPr lang="en-US" dirty="0"/>
          </a:p>
        </p:txBody>
      </p:sp>
      <p:sp>
        <p:nvSpPr>
          <p:cNvPr id="5" name="Rectangle 4"/>
          <p:cNvSpPr txBox="1">
            <a:spLocks noChangeArrowheads="1"/>
          </p:cNvSpPr>
          <p:nvPr/>
        </p:nvSpPr>
        <p:spPr>
          <a:xfrm>
            <a:off x="2362200" y="1828800"/>
            <a:ext cx="6553200" cy="4648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Tx/>
              <a:buNone/>
            </a:pPr>
            <a:r>
              <a:rPr lang="en-US" altLang="en-US" b="1" dirty="0" smtClean="0"/>
              <a:t>If you have questions, contact the Illinois SMP at AgeOptions</a:t>
            </a:r>
            <a:endParaRPr lang="en-US" altLang="en-US" dirty="0" smtClean="0"/>
          </a:p>
          <a:p>
            <a:pPr algn="ctr">
              <a:buFontTx/>
              <a:buNone/>
            </a:pPr>
            <a:r>
              <a:rPr lang="en-US" altLang="en-US" dirty="0" smtClean="0"/>
              <a:t>(800)699-9043</a:t>
            </a:r>
          </a:p>
          <a:p>
            <a:pPr algn="ctr">
              <a:buFontTx/>
              <a:buNone/>
            </a:pPr>
            <a:endParaRPr lang="en-US" altLang="en-US" sz="2000" dirty="0"/>
          </a:p>
          <a:p>
            <a:pPr algn="ctr">
              <a:buFontTx/>
              <a:buNone/>
            </a:pPr>
            <a:endParaRPr lang="en-US" altLang="en-US" sz="2000" dirty="0" smtClean="0"/>
          </a:p>
          <a:p>
            <a:pPr marL="0" indent="0">
              <a:buNone/>
            </a:pPr>
            <a:r>
              <a:rPr lang="en-US" altLang="en-US" sz="1600" dirty="0" smtClean="0"/>
              <a:t>This project was supported, in part by grant number 90MPPG0036,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ACL policy.</a:t>
            </a:r>
          </a:p>
          <a:p>
            <a:pPr algn="ctr">
              <a:buFontTx/>
              <a:buNone/>
            </a:pPr>
            <a:endParaRPr lang="en-US" altLang="en-US" dirty="0" smtClean="0"/>
          </a:p>
          <a:p>
            <a:pPr algn="ctr">
              <a:buFontTx/>
              <a:buNone/>
            </a:pPr>
            <a:endParaRPr lang="en-US" altLang="en-US" dirty="0" smtClean="0"/>
          </a:p>
          <a:p>
            <a:pPr algn="ctr">
              <a:buFontTx/>
              <a:buNone/>
            </a:pPr>
            <a:endParaRPr lang="en-US" altLang="en-US" sz="800" dirty="0" smtClean="0"/>
          </a:p>
          <a:p>
            <a:pPr algn="ctr">
              <a:buFontTx/>
              <a:buNone/>
            </a:pPr>
            <a:endParaRPr lang="en-US" altLang="en-US" sz="2000" dirty="0" smtClean="0"/>
          </a:p>
          <a:p>
            <a:pPr algn="ctr">
              <a:buFontTx/>
              <a:buNone/>
            </a:pPr>
            <a:endParaRPr lang="en-US" altLang="en-US" sz="2000" dirty="0" smtClean="0"/>
          </a:p>
          <a:p>
            <a:pPr>
              <a:buFontTx/>
              <a:buNone/>
            </a:pPr>
            <a:endParaRPr lang="en-US" altLang="en-US" dirty="0" smtClean="0"/>
          </a:p>
          <a:p>
            <a:pPr>
              <a:buFontTx/>
              <a:buNone/>
            </a:pPr>
            <a:endParaRPr lang="en-US" altLang="en-US" sz="2400" dirty="0" smtClean="0"/>
          </a:p>
        </p:txBody>
      </p:sp>
    </p:spTree>
    <p:extLst>
      <p:ext uri="{BB962C8B-B14F-4D97-AF65-F5344CB8AC3E}">
        <p14:creationId xmlns:p14="http://schemas.microsoft.com/office/powerpoint/2010/main" val="1043769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t>What We Will </a:t>
            </a:r>
            <a:r>
              <a:rPr lang="en-US" altLang="en-US" dirty="0" smtClean="0"/>
              <a:t>Cover</a:t>
            </a:r>
            <a:endParaRPr lang="en-US" dirty="0"/>
          </a:p>
        </p:txBody>
      </p:sp>
      <p:sp>
        <p:nvSpPr>
          <p:cNvPr id="5" name="Content Placeholder 4"/>
          <p:cNvSpPr>
            <a:spLocks noGrp="1"/>
          </p:cNvSpPr>
          <p:nvPr>
            <p:ph idx="1"/>
          </p:nvPr>
        </p:nvSpPr>
        <p:spPr/>
        <p:txBody>
          <a:bodyPr>
            <a:normAutofit lnSpcReduction="10000"/>
          </a:bodyPr>
          <a:lstStyle/>
          <a:p>
            <a:pPr marL="0" lvl="0" indent="0" eaLnBrk="0" fontAlgn="base" hangingPunct="0">
              <a:spcBef>
                <a:spcPct val="0"/>
              </a:spcBef>
              <a:spcAft>
                <a:spcPct val="0"/>
              </a:spcAft>
              <a:buFont typeface="Wingdings" panose="05000000000000000000" pitchFamily="2" charset="2"/>
              <a:buChar char="v"/>
              <a:defRPr/>
            </a:pPr>
            <a:r>
              <a:rPr lang="en-US" altLang="en-US" sz="2400" dirty="0">
                <a:solidFill>
                  <a:srgbClr val="000000"/>
                </a:solidFill>
                <a:latin typeface="Arial" panose="020B0604020202020204" pitchFamily="34" charset="0"/>
              </a:rPr>
              <a:t>Define healthcare fraud and </a:t>
            </a:r>
            <a:r>
              <a:rPr lang="en-US" altLang="en-US" sz="2400" dirty="0" smtClean="0">
                <a:solidFill>
                  <a:srgbClr val="000000"/>
                </a:solidFill>
                <a:latin typeface="Arial" panose="020B0604020202020204" pitchFamily="34" charset="0"/>
              </a:rPr>
              <a:t>errors.</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None/>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a:solidFill>
                  <a:srgbClr val="000000"/>
                </a:solidFill>
                <a:latin typeface="Arial" panose="020B0604020202020204" pitchFamily="34" charset="0"/>
              </a:rPr>
              <a:t>Learn how to properly read a Medicare Summary Notice (MSN) and what to look for in order to detect </a:t>
            </a:r>
            <a:r>
              <a:rPr lang="en-US" altLang="en-US" sz="2400" dirty="0" smtClean="0">
                <a:solidFill>
                  <a:srgbClr val="000000"/>
                </a:solidFill>
                <a:latin typeface="Arial" panose="020B0604020202020204" pitchFamily="34" charset="0"/>
              </a:rPr>
              <a:t>fraud.</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a:solidFill>
                  <a:srgbClr val="000000"/>
                </a:solidFill>
                <a:latin typeface="Arial" panose="020B0604020202020204" pitchFamily="34" charset="0"/>
              </a:rPr>
              <a:t>Talk about why it is important to report fraud and how it impacts people in the </a:t>
            </a:r>
            <a:r>
              <a:rPr lang="en-US" altLang="en-US" sz="2400" dirty="0" smtClean="0">
                <a:solidFill>
                  <a:srgbClr val="000000"/>
                </a:solidFill>
                <a:latin typeface="Arial" panose="020B0604020202020204" pitchFamily="34" charset="0"/>
              </a:rPr>
              <a:t>community.</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a:solidFill>
                  <a:srgbClr val="000000"/>
                </a:solidFill>
                <a:latin typeface="Arial" panose="020B0604020202020204" pitchFamily="34" charset="0"/>
              </a:rPr>
              <a:t>Take a closer look at specific examples of </a:t>
            </a:r>
            <a:r>
              <a:rPr lang="en-US" altLang="en-US" sz="2400" dirty="0" smtClean="0">
                <a:solidFill>
                  <a:srgbClr val="000000"/>
                </a:solidFill>
                <a:latin typeface="Arial" panose="020B0604020202020204" pitchFamily="34" charset="0"/>
              </a:rPr>
              <a:t>healthcare fraud.</a:t>
            </a: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endParaRPr lang="en-US" altLang="en-US" sz="2400" dirty="0">
              <a:solidFill>
                <a:srgbClr val="000000"/>
              </a:solidFill>
              <a:latin typeface="Arial" panose="020B0604020202020204" pitchFamily="34" charset="0"/>
            </a:endParaRPr>
          </a:p>
          <a:p>
            <a:pPr marL="0" lvl="0" indent="0" eaLnBrk="0" fontAlgn="base" hangingPunct="0">
              <a:spcBef>
                <a:spcPct val="0"/>
              </a:spcBef>
              <a:spcAft>
                <a:spcPct val="0"/>
              </a:spcAft>
              <a:buFont typeface="Wingdings" panose="05000000000000000000" pitchFamily="2" charset="2"/>
              <a:buChar char="v"/>
              <a:defRPr/>
            </a:pPr>
            <a:r>
              <a:rPr lang="en-US" altLang="en-US" sz="2400" dirty="0">
                <a:solidFill>
                  <a:srgbClr val="000000"/>
                </a:solidFill>
                <a:latin typeface="Arial" panose="020B0604020202020204" pitchFamily="34" charset="0"/>
              </a:rPr>
              <a:t>Time for </a:t>
            </a:r>
            <a:r>
              <a:rPr lang="en-US" altLang="en-US" sz="2400" dirty="0" smtClean="0">
                <a:solidFill>
                  <a:srgbClr val="000000"/>
                </a:solidFill>
                <a:latin typeface="Arial" panose="020B0604020202020204" pitchFamily="34" charset="0"/>
              </a:rPr>
              <a:t>Questions.</a:t>
            </a:r>
            <a:endParaRPr lang="en-US" altLang="en-US"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760784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Healthcare Fraud?</a:t>
            </a:r>
            <a:endParaRPr lang="en-US" dirty="0"/>
          </a:p>
        </p:txBody>
      </p:sp>
      <p:sp>
        <p:nvSpPr>
          <p:cNvPr id="3" name="Content Placeholder 2"/>
          <p:cNvSpPr>
            <a:spLocks noGrp="1"/>
          </p:cNvSpPr>
          <p:nvPr>
            <p:ph idx="1"/>
          </p:nvPr>
        </p:nvSpPr>
        <p:spPr/>
        <p:txBody>
          <a:bodyPr/>
          <a:lstStyle/>
          <a:p>
            <a:r>
              <a:rPr lang="en-US" dirty="0" smtClean="0"/>
              <a:t>Potential healthcare fraud</a:t>
            </a:r>
          </a:p>
          <a:p>
            <a:pPr lvl="1"/>
            <a:r>
              <a:rPr lang="en-US" dirty="0"/>
              <a:t>Billed for a service you did not receive </a:t>
            </a:r>
          </a:p>
          <a:p>
            <a:pPr lvl="1"/>
            <a:r>
              <a:rPr lang="en-US" dirty="0"/>
              <a:t>Billed for something different than what you have received</a:t>
            </a:r>
          </a:p>
          <a:p>
            <a:pPr lvl="1"/>
            <a:r>
              <a:rPr lang="en-US" dirty="0"/>
              <a:t>Billed for something you that was not medically </a:t>
            </a:r>
            <a:r>
              <a:rPr lang="en-US" dirty="0" smtClean="0"/>
              <a:t>necessary</a:t>
            </a:r>
          </a:p>
          <a:p>
            <a:pPr lvl="1"/>
            <a:r>
              <a:rPr lang="en-US" dirty="0" smtClean="0"/>
              <a:t>Billing for the same service or piece of equipment twice</a:t>
            </a:r>
            <a:endParaRPr lang="en-US" dirty="0"/>
          </a:p>
          <a:p>
            <a:pPr marL="457200" lvl="1" indent="0">
              <a:buNone/>
            </a:pPr>
            <a:endParaRPr lang="en-US" dirty="0"/>
          </a:p>
        </p:txBody>
      </p:sp>
    </p:spTree>
    <p:extLst>
      <p:ext uri="{BB962C8B-B14F-4D97-AF65-F5344CB8AC3E}">
        <p14:creationId xmlns:p14="http://schemas.microsoft.com/office/powerpoint/2010/main" val="182613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Healthcare Billing Errors?</a:t>
            </a:r>
            <a:endParaRPr lang="en-US" dirty="0"/>
          </a:p>
        </p:txBody>
      </p:sp>
      <p:sp>
        <p:nvSpPr>
          <p:cNvPr id="3" name="Content Placeholder 2"/>
          <p:cNvSpPr>
            <a:spLocks noGrp="1"/>
          </p:cNvSpPr>
          <p:nvPr>
            <p:ph idx="1"/>
          </p:nvPr>
        </p:nvSpPr>
        <p:spPr/>
        <p:txBody>
          <a:bodyPr/>
          <a:lstStyle/>
          <a:p>
            <a:r>
              <a:rPr lang="en-US" dirty="0" smtClean="0"/>
              <a:t>Billing errors</a:t>
            </a:r>
          </a:p>
          <a:p>
            <a:pPr lvl="1"/>
            <a:r>
              <a:rPr lang="en-US" dirty="0"/>
              <a:t>Human mistake</a:t>
            </a:r>
          </a:p>
          <a:p>
            <a:pPr lvl="1"/>
            <a:r>
              <a:rPr lang="en-US" dirty="0"/>
              <a:t>Accidentally entering </a:t>
            </a:r>
            <a:r>
              <a:rPr lang="en-US" dirty="0" smtClean="0"/>
              <a:t>the wrong </a:t>
            </a:r>
            <a:r>
              <a:rPr lang="en-US" dirty="0"/>
              <a:t>name or information</a:t>
            </a:r>
          </a:p>
          <a:p>
            <a:pPr lvl="1"/>
            <a:r>
              <a:rPr lang="en-US" dirty="0">
                <a:solidFill>
                  <a:schemeClr val="dk1"/>
                </a:solidFill>
              </a:rPr>
              <a:t>If the error is a human error and not fraud, work with the </a:t>
            </a:r>
            <a:r>
              <a:rPr lang="en-US" dirty="0" smtClean="0">
                <a:solidFill>
                  <a:schemeClr val="dk1"/>
                </a:solidFill>
              </a:rPr>
              <a:t>provider </a:t>
            </a:r>
            <a:r>
              <a:rPr lang="en-US" dirty="0">
                <a:solidFill>
                  <a:schemeClr val="dk1"/>
                </a:solidFill>
              </a:rPr>
              <a:t>to rectify the error</a:t>
            </a:r>
            <a:endParaRPr lang="en-US" dirty="0"/>
          </a:p>
          <a:p>
            <a:pPr marL="457200" lvl="1" indent="0">
              <a:buNone/>
            </a:pPr>
            <a:endParaRPr lang="en-US" dirty="0"/>
          </a:p>
        </p:txBody>
      </p:sp>
    </p:spTree>
    <p:extLst>
      <p:ext uri="{BB962C8B-B14F-4D97-AF65-F5344CB8AC3E}">
        <p14:creationId xmlns:p14="http://schemas.microsoft.com/office/powerpoint/2010/main" val="3231856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Check Your Knowledge-Question 1</a:t>
            </a:r>
            <a:endParaRPr lang="en-US" dirty="0"/>
          </a:p>
        </p:txBody>
      </p:sp>
      <p:sp>
        <p:nvSpPr>
          <p:cNvPr id="4" name="Content Placeholder 2"/>
          <p:cNvSpPr>
            <a:spLocks noGrp="1"/>
          </p:cNvSpPr>
          <p:nvPr>
            <p:ph idx="1"/>
          </p:nvPr>
        </p:nvSpPr>
        <p:spPr>
          <a:xfrm>
            <a:off x="457200" y="1722437"/>
            <a:ext cx="4114800" cy="4106863"/>
          </a:xfrm>
        </p:spPr>
        <p:txBody>
          <a:bodyPr>
            <a:normAutofit/>
          </a:bodyPr>
          <a:lstStyle/>
          <a:p>
            <a:r>
              <a:rPr lang="en-US" altLang="en-US" sz="2400" dirty="0" smtClean="0"/>
              <a:t>The definition of ____ is when someone </a:t>
            </a:r>
            <a:r>
              <a:rPr lang="en-US" altLang="en-US" sz="2400" u="sng" dirty="0" smtClean="0"/>
              <a:t>intentionally</a:t>
            </a:r>
            <a:r>
              <a:rPr lang="en-US" altLang="en-US" sz="2400" dirty="0" smtClean="0"/>
              <a:t> deceives or makes misrepresentations to obtain money or property of any healthcare benefit program.</a:t>
            </a:r>
          </a:p>
          <a:p>
            <a:pPr lvl="1"/>
            <a:r>
              <a:rPr lang="en-US" altLang="en-US" sz="2400" dirty="0" smtClean="0"/>
              <a:t>A. Fraud</a:t>
            </a:r>
          </a:p>
          <a:p>
            <a:pPr lvl="1"/>
            <a:r>
              <a:rPr lang="en-US" altLang="en-US" sz="2400" dirty="0" smtClean="0"/>
              <a:t>B. Error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1828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28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Answer</a:t>
            </a:r>
            <a:endParaRPr lang="en-US" dirty="0"/>
          </a:p>
        </p:txBody>
      </p:sp>
      <p:sp>
        <p:nvSpPr>
          <p:cNvPr id="3" name="Content Placeholder 2"/>
          <p:cNvSpPr>
            <a:spLocks noGrp="1"/>
          </p:cNvSpPr>
          <p:nvPr>
            <p:ph idx="1"/>
          </p:nvPr>
        </p:nvSpPr>
        <p:spPr/>
        <p:txBody>
          <a:bodyPr/>
          <a:lstStyle/>
          <a:p>
            <a:r>
              <a:rPr lang="en-US" dirty="0" smtClean="0"/>
              <a:t>A. Fraud</a:t>
            </a:r>
          </a:p>
          <a:p>
            <a:pPr lvl="1"/>
            <a:r>
              <a:rPr lang="en-US" dirty="0" smtClean="0"/>
              <a:t>The answer is fraud because an error is considered </a:t>
            </a:r>
            <a:r>
              <a:rPr lang="en-US" u="sng" dirty="0" smtClean="0"/>
              <a:t>unintentional </a:t>
            </a:r>
            <a:r>
              <a:rPr lang="en-US" dirty="0" smtClean="0"/>
              <a:t>and can be easily fixed with the help of Medicare.</a:t>
            </a:r>
          </a:p>
          <a:p>
            <a:pPr lvl="1"/>
            <a:r>
              <a:rPr lang="en-US" dirty="0" smtClean="0"/>
              <a:t>Fraud is an intentional act of billing for services not provided, services not medically necessary, or billing for the same thing twice.</a:t>
            </a:r>
            <a:endParaRPr lang="en-US" dirty="0"/>
          </a:p>
        </p:txBody>
      </p:sp>
    </p:spTree>
    <p:extLst>
      <p:ext uri="{BB962C8B-B14F-4D97-AF65-F5344CB8AC3E}">
        <p14:creationId xmlns:p14="http://schemas.microsoft.com/office/powerpoint/2010/main" val="1182693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Check Your Knowledge- Question 2</a:t>
            </a:r>
            <a:endParaRPr lang="en-US" dirty="0"/>
          </a:p>
        </p:txBody>
      </p:sp>
      <p:sp>
        <p:nvSpPr>
          <p:cNvPr id="4" name="Content Placeholder 2"/>
          <p:cNvSpPr>
            <a:spLocks noGrp="1"/>
          </p:cNvSpPr>
          <p:nvPr>
            <p:ph idx="1"/>
          </p:nvPr>
        </p:nvSpPr>
        <p:spPr>
          <a:xfrm>
            <a:off x="457200" y="1722437"/>
            <a:ext cx="3962400" cy="4106863"/>
          </a:xfrm>
        </p:spPr>
        <p:txBody>
          <a:bodyPr/>
          <a:lstStyle/>
          <a:p>
            <a:r>
              <a:rPr lang="en-US" altLang="en-US" dirty="0" smtClean="0"/>
              <a:t>Billing errors will </a:t>
            </a:r>
            <a:r>
              <a:rPr lang="en-US" altLang="en-US" u="sng" dirty="0" smtClean="0"/>
              <a:t>always</a:t>
            </a:r>
            <a:r>
              <a:rPr lang="en-US" altLang="en-US" dirty="0" smtClean="0"/>
              <a:t> indicate a healthcare provider’s or supplier’s intent to commit fraud.</a:t>
            </a:r>
          </a:p>
          <a:p>
            <a:pPr lvl="1"/>
            <a:r>
              <a:rPr lang="en-US" altLang="en-US" dirty="0" smtClean="0"/>
              <a:t>A. True</a:t>
            </a:r>
          </a:p>
          <a:p>
            <a:pPr lvl="1"/>
            <a:r>
              <a:rPr lang="en-US" altLang="en-US" dirty="0" smtClean="0"/>
              <a:t>B. False</a:t>
            </a:r>
          </a:p>
        </p:txBody>
      </p:sp>
      <p:pic>
        <p:nvPicPr>
          <p:cNvPr id="5" name="Picture 2" descr="Image result for medicare er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2600"/>
            <a:ext cx="45735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460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O Master Slides 08-26-2014 with layout gu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960</TotalTime>
  <Words>2846</Words>
  <Application>Microsoft Office PowerPoint</Application>
  <PresentationFormat>On-screen Show (4:3)</PresentationFormat>
  <Paragraphs>259</Paragraphs>
  <Slides>36</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Bahnschrift</vt:lpstr>
      <vt:lpstr>Bookman Old Style</vt:lpstr>
      <vt:lpstr>Calibri</vt:lpstr>
      <vt:lpstr>Elephant</vt:lpstr>
      <vt:lpstr>Wingdings</vt:lpstr>
      <vt:lpstr>AO Master Slides 08-26-2014 with layout guides</vt:lpstr>
      <vt:lpstr>The SMP Program: Protect Yourself from Healthcare Fraud</vt:lpstr>
      <vt:lpstr>PowerPoint Presentation</vt:lpstr>
      <vt:lpstr>Who Are We?</vt:lpstr>
      <vt:lpstr>What We Will Cover</vt:lpstr>
      <vt:lpstr>What is Healthcare Fraud?</vt:lpstr>
      <vt:lpstr>What are Healthcare Billing Errors?</vt:lpstr>
      <vt:lpstr>Check Your Knowledge-Question 1</vt:lpstr>
      <vt:lpstr>Correct Answer</vt:lpstr>
      <vt:lpstr>Check Your Knowledge- Question 2</vt:lpstr>
      <vt:lpstr>Correct Answer</vt:lpstr>
      <vt:lpstr>PowerPoint Presentation</vt:lpstr>
      <vt:lpstr>Correct Answer </vt:lpstr>
      <vt:lpstr>The SMP Message </vt:lpstr>
      <vt:lpstr>STEP 1: PROTECT</vt:lpstr>
      <vt:lpstr>PROTECT Yourself From Fraud!</vt:lpstr>
      <vt:lpstr>PROTECT Yourself From Fraud!</vt:lpstr>
      <vt:lpstr>PowerPoint Presentation</vt:lpstr>
      <vt:lpstr>PowerPoint Presentation</vt:lpstr>
      <vt:lpstr>PowerPoint Presentation</vt:lpstr>
      <vt:lpstr>How to Read Your MSN-Page 1</vt:lpstr>
      <vt:lpstr>How to Read Your MSN</vt:lpstr>
      <vt:lpstr>Learning Activity: What could possibly indicate fraud on Mike’s MSN?</vt:lpstr>
      <vt:lpstr>PowerPoint Presentation</vt:lpstr>
      <vt:lpstr>STEP 3: REPORT</vt:lpstr>
      <vt:lpstr>PowerPoint Presentation</vt:lpstr>
      <vt:lpstr>PowerPoint Presentation</vt:lpstr>
      <vt:lpstr>PowerPoint Presentation</vt:lpstr>
      <vt:lpstr>Examples of Healthcare Fraud</vt:lpstr>
      <vt:lpstr>Example of Phone Call Scams</vt:lpstr>
      <vt:lpstr>Example of Durable Medical Equipment (DME) Fraud</vt:lpstr>
      <vt:lpstr>Example of Home Healthcare Fraud</vt:lpstr>
      <vt:lpstr>PowerPoint Presentation</vt:lpstr>
      <vt:lpstr>If you or anyone you know would like to volunteer…</vt:lpstr>
      <vt:lpstr>Questions?</vt:lpstr>
      <vt:lpstr>Hotline Resources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carolmattar</dc:creator>
  <cp:lastModifiedBy>Jason Echols</cp:lastModifiedBy>
  <cp:revision>122</cp:revision>
  <cp:lastPrinted>2019-02-12T20:03:28Z</cp:lastPrinted>
  <dcterms:created xsi:type="dcterms:W3CDTF">2014-08-28T21:32:16Z</dcterms:created>
  <dcterms:modified xsi:type="dcterms:W3CDTF">2019-04-09T20:10:31Z</dcterms:modified>
</cp:coreProperties>
</file>